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2" r:id="rId16"/>
  </p:sldIdLst>
  <p:sldSz cx="9144000" cy="5143500" type="screen16x9"/>
  <p:notesSz cx="6858000" cy="9144000"/>
  <p:embeddedFontLst>
    <p:embeddedFont>
      <p:font typeface="Alfa Slab One" panose="020B0604020202020204" charset="0"/>
      <p:regular r:id="rId18"/>
    </p:embeddedFont>
    <p:embeddedFont>
      <p:font typeface="Anaheim" panose="020B0604020202020204" charset="0"/>
      <p:regular r:id="rId19"/>
      <p:bold r:id="rId20"/>
    </p:embeddedFont>
    <p:embeddedFont>
      <p:font typeface="Bebas Neue" panose="020B0606020202050201" pitchFamily="34" charset="0"/>
      <p:regular r:id="rId21"/>
    </p:embeddedFont>
    <p:embeddedFont>
      <p:font typeface="Elephant" panose="02020904090505020303" pitchFamily="18" charset="0"/>
      <p:regular r:id="rId22"/>
      <p:italic r:id="rId23"/>
    </p:embeddedFont>
    <p:embeddedFont>
      <p:font typeface="Nunito Light" pitchFamily="2" charset="0"/>
      <p:regular r:id="rId24"/>
      <p: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Open Sans Light" panose="020B0306030504020204" pitchFamily="34" charset="0"/>
      <p:regular r:id="rId30"/>
      <p:italic r:id="rId31"/>
    </p:embeddedFont>
    <p:embeddedFont>
      <p:font typeface="PT Sans" panose="020B050302020302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B57044-E19E-4375-8931-A6DD0E63A60C}">
  <a:tblStyle styleId="{48B57044-E19E-4375-8931-A6DD0E63A6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AFEC759-11A7-4622-B164-10ABD0AE702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48" autoAdjust="0"/>
  </p:normalViewPr>
  <p:slideViewPr>
    <p:cSldViewPr snapToGrid="0">
      <p:cViewPr>
        <p:scale>
          <a:sx n="120" d="100"/>
          <a:sy n="120" d="100"/>
        </p:scale>
        <p:origin x="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ableStyles" Target="tableStyle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18661f04b0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18661f04b0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190cccfa9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190cccfa9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21b8920b6d1_1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21b8920b6d1_1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18d462e991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18d462e991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446025"/>
            <a:ext cx="4697400" cy="24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928700"/>
            <a:ext cx="46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80875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066700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75" y="1480875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75" y="3066696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6" hasCustomPrompt="1"/>
          </p:nvPr>
        </p:nvSpPr>
        <p:spPr>
          <a:xfrm>
            <a:off x="6118550" y="1480875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7" hasCustomPrompt="1"/>
          </p:nvPr>
        </p:nvSpPr>
        <p:spPr>
          <a:xfrm>
            <a:off x="6118550" y="3066696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1"/>
          </p:nvPr>
        </p:nvSpPr>
        <p:spPr>
          <a:xfrm>
            <a:off x="72000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8"/>
          </p:nvPr>
        </p:nvSpPr>
        <p:spPr>
          <a:xfrm>
            <a:off x="3419275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9"/>
          </p:nvPr>
        </p:nvSpPr>
        <p:spPr>
          <a:xfrm>
            <a:off x="611855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3"/>
          </p:nvPr>
        </p:nvSpPr>
        <p:spPr>
          <a:xfrm>
            <a:off x="72000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14"/>
          </p:nvPr>
        </p:nvSpPr>
        <p:spPr>
          <a:xfrm>
            <a:off x="3419275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15"/>
          </p:nvPr>
        </p:nvSpPr>
        <p:spPr>
          <a:xfrm>
            <a:off x="611855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52" name="Google Shape;152;p13"/>
          <p:cNvGrpSpPr/>
          <p:nvPr/>
        </p:nvGrpSpPr>
        <p:grpSpPr>
          <a:xfrm>
            <a:off x="8430787" y="-1579004"/>
            <a:ext cx="7597486" cy="7597564"/>
            <a:chOff x="4764920" y="782326"/>
            <a:chExt cx="4765106" cy="4765156"/>
          </a:xfrm>
        </p:grpSpPr>
        <p:sp>
          <p:nvSpPr>
            <p:cNvPr id="153" name="Google Shape;153;p13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14"/>
          <p:cNvGrpSpPr/>
          <p:nvPr/>
        </p:nvGrpSpPr>
        <p:grpSpPr>
          <a:xfrm rot="10800000" flipH="1">
            <a:off x="-5934855" y="-5809420"/>
            <a:ext cx="21013711" cy="16762339"/>
            <a:chOff x="-5934855" y="-5809420"/>
            <a:chExt cx="21013711" cy="16762339"/>
          </a:xfrm>
        </p:grpSpPr>
        <p:grpSp>
          <p:nvGrpSpPr>
            <p:cNvPr id="179" name="Google Shape;179;p14"/>
            <p:cNvGrpSpPr/>
            <p:nvPr/>
          </p:nvGrpSpPr>
          <p:grpSpPr>
            <a:xfrm>
              <a:off x="-5934855" y="3355355"/>
              <a:ext cx="7597486" cy="7597564"/>
              <a:chOff x="4764920" y="782326"/>
              <a:chExt cx="4765106" cy="4765156"/>
            </a:xfrm>
          </p:grpSpPr>
          <p:sp>
            <p:nvSpPr>
              <p:cNvPr id="180" name="Google Shape;180;p14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4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4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4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4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4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4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4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4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4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4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4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4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4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4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4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4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4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4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4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4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4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4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4"/>
            <p:cNvGrpSpPr/>
            <p:nvPr/>
          </p:nvGrpSpPr>
          <p:grpSpPr>
            <a:xfrm>
              <a:off x="7481370" y="-5809420"/>
              <a:ext cx="7597486" cy="7597564"/>
              <a:chOff x="4764920" y="782326"/>
              <a:chExt cx="4765106" cy="4765156"/>
            </a:xfrm>
          </p:grpSpPr>
          <p:sp>
            <p:nvSpPr>
              <p:cNvPr id="204" name="Google Shape;204;p14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4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4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4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4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4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4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4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4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4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4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4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4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4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4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4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4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4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4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4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4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4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subTitle" idx="1"/>
          </p:nvPr>
        </p:nvSpPr>
        <p:spPr>
          <a:xfrm>
            <a:off x="720000" y="1716202"/>
            <a:ext cx="4329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5"/>
          <p:cNvSpPr txBox="1">
            <a:spLocks noGrp="1"/>
          </p:cNvSpPr>
          <p:nvPr>
            <p:ph type="subTitle" idx="2"/>
          </p:nvPr>
        </p:nvSpPr>
        <p:spPr>
          <a:xfrm>
            <a:off x="720000" y="2836401"/>
            <a:ext cx="4329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5"/>
          <p:cNvSpPr txBox="1">
            <a:spLocks noGrp="1"/>
          </p:cNvSpPr>
          <p:nvPr>
            <p:ph type="subTitle" idx="3"/>
          </p:nvPr>
        </p:nvSpPr>
        <p:spPr>
          <a:xfrm>
            <a:off x="720000" y="3956600"/>
            <a:ext cx="4329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ubTitle" idx="4"/>
          </p:nvPr>
        </p:nvSpPr>
        <p:spPr>
          <a:xfrm>
            <a:off x="720000" y="1257025"/>
            <a:ext cx="4329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2" name="Google Shape;232;p15"/>
          <p:cNvSpPr txBox="1">
            <a:spLocks noGrp="1"/>
          </p:cNvSpPr>
          <p:nvPr>
            <p:ph type="subTitle" idx="5"/>
          </p:nvPr>
        </p:nvSpPr>
        <p:spPr>
          <a:xfrm>
            <a:off x="720000" y="2377225"/>
            <a:ext cx="4329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subTitle" idx="6"/>
          </p:nvPr>
        </p:nvSpPr>
        <p:spPr>
          <a:xfrm>
            <a:off x="720000" y="3497424"/>
            <a:ext cx="4329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34" name="Google Shape;234;p15"/>
          <p:cNvGrpSpPr/>
          <p:nvPr/>
        </p:nvGrpSpPr>
        <p:grpSpPr>
          <a:xfrm>
            <a:off x="-6031113" y="-5812829"/>
            <a:ext cx="7597486" cy="7597564"/>
            <a:chOff x="4764920" y="782326"/>
            <a:chExt cx="4765106" cy="4765156"/>
          </a:xfrm>
        </p:grpSpPr>
        <p:sp>
          <p:nvSpPr>
            <p:cNvPr id="235" name="Google Shape;235;p1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6"/>
          <p:cNvSpPr txBox="1">
            <a:spLocks noGrp="1"/>
          </p:cNvSpPr>
          <p:nvPr>
            <p:ph type="title"/>
          </p:nvPr>
        </p:nvSpPr>
        <p:spPr>
          <a:xfrm>
            <a:off x="720000" y="5375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1"/>
          </p:nvPr>
        </p:nvSpPr>
        <p:spPr>
          <a:xfrm>
            <a:off x="719824" y="184619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2"/>
          </p:nvPr>
        </p:nvSpPr>
        <p:spPr>
          <a:xfrm>
            <a:off x="4546376" y="184619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3"/>
          </p:nvPr>
        </p:nvSpPr>
        <p:spPr>
          <a:xfrm>
            <a:off x="719824" y="361052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4"/>
          </p:nvPr>
        </p:nvSpPr>
        <p:spPr>
          <a:xfrm>
            <a:off x="4546376" y="361052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6"/>
          <p:cNvSpPr txBox="1">
            <a:spLocks noGrp="1"/>
          </p:cNvSpPr>
          <p:nvPr>
            <p:ph type="subTitle" idx="5"/>
          </p:nvPr>
        </p:nvSpPr>
        <p:spPr>
          <a:xfrm>
            <a:off x="719824" y="1522565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6" name="Google Shape;266;p16"/>
          <p:cNvSpPr txBox="1">
            <a:spLocks noGrp="1"/>
          </p:cNvSpPr>
          <p:nvPr>
            <p:ph type="subTitle" idx="6"/>
          </p:nvPr>
        </p:nvSpPr>
        <p:spPr>
          <a:xfrm>
            <a:off x="719824" y="328697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7" name="Google Shape;267;p16"/>
          <p:cNvSpPr txBox="1">
            <a:spLocks noGrp="1"/>
          </p:cNvSpPr>
          <p:nvPr>
            <p:ph type="subTitle" idx="7"/>
          </p:nvPr>
        </p:nvSpPr>
        <p:spPr>
          <a:xfrm>
            <a:off x="4546349" y="1522565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8" name="Google Shape;268;p16"/>
          <p:cNvSpPr txBox="1">
            <a:spLocks noGrp="1"/>
          </p:cNvSpPr>
          <p:nvPr>
            <p:ph type="subTitle" idx="8"/>
          </p:nvPr>
        </p:nvSpPr>
        <p:spPr>
          <a:xfrm>
            <a:off x="4546349" y="328697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69" name="Google Shape;269;p16"/>
          <p:cNvGrpSpPr/>
          <p:nvPr/>
        </p:nvGrpSpPr>
        <p:grpSpPr>
          <a:xfrm>
            <a:off x="-5227313" y="-6716204"/>
            <a:ext cx="7597486" cy="7597564"/>
            <a:chOff x="4764920" y="782326"/>
            <a:chExt cx="4765106" cy="4765156"/>
          </a:xfrm>
        </p:grpSpPr>
        <p:sp>
          <p:nvSpPr>
            <p:cNvPr id="270" name="Google Shape;270;p16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" name="Google Shape;293;p16"/>
          <p:cNvGrpSpPr/>
          <p:nvPr/>
        </p:nvGrpSpPr>
        <p:grpSpPr>
          <a:xfrm>
            <a:off x="8430787" y="-1227032"/>
            <a:ext cx="7597486" cy="7597564"/>
            <a:chOff x="4764920" y="782326"/>
            <a:chExt cx="4765106" cy="4765156"/>
          </a:xfrm>
        </p:grpSpPr>
        <p:sp>
          <p:nvSpPr>
            <p:cNvPr id="294" name="Google Shape;294;p16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7"/>
          <p:cNvSpPr txBox="1">
            <a:spLocks noGrp="1"/>
          </p:cNvSpPr>
          <p:nvPr>
            <p:ph type="subTitle" idx="1"/>
          </p:nvPr>
        </p:nvSpPr>
        <p:spPr>
          <a:xfrm>
            <a:off x="720232" y="1832276"/>
            <a:ext cx="2456400" cy="9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17"/>
          <p:cNvSpPr txBox="1">
            <a:spLocks noGrp="1"/>
          </p:cNvSpPr>
          <p:nvPr>
            <p:ph type="subTitle" idx="2"/>
          </p:nvPr>
        </p:nvSpPr>
        <p:spPr>
          <a:xfrm>
            <a:off x="3343801" y="1832276"/>
            <a:ext cx="2456400" cy="9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17"/>
          <p:cNvSpPr txBox="1">
            <a:spLocks noGrp="1"/>
          </p:cNvSpPr>
          <p:nvPr>
            <p:ph type="subTitle" idx="3"/>
          </p:nvPr>
        </p:nvSpPr>
        <p:spPr>
          <a:xfrm>
            <a:off x="720232" y="3608500"/>
            <a:ext cx="2456400" cy="9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17"/>
          <p:cNvSpPr txBox="1">
            <a:spLocks noGrp="1"/>
          </p:cNvSpPr>
          <p:nvPr>
            <p:ph type="subTitle" idx="4"/>
          </p:nvPr>
        </p:nvSpPr>
        <p:spPr>
          <a:xfrm>
            <a:off x="3343801" y="3608500"/>
            <a:ext cx="2456400" cy="9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17"/>
          <p:cNvSpPr txBox="1">
            <a:spLocks noGrp="1"/>
          </p:cNvSpPr>
          <p:nvPr>
            <p:ph type="subTitle" idx="5"/>
          </p:nvPr>
        </p:nvSpPr>
        <p:spPr>
          <a:xfrm>
            <a:off x="5967367" y="1832276"/>
            <a:ext cx="2456400" cy="9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subTitle" idx="6"/>
          </p:nvPr>
        </p:nvSpPr>
        <p:spPr>
          <a:xfrm>
            <a:off x="5967367" y="3608500"/>
            <a:ext cx="2456400" cy="9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7"/>
          </p:nvPr>
        </p:nvSpPr>
        <p:spPr>
          <a:xfrm>
            <a:off x="720232" y="1522675"/>
            <a:ext cx="245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subTitle" idx="8"/>
          </p:nvPr>
        </p:nvSpPr>
        <p:spPr>
          <a:xfrm>
            <a:off x="3343799" y="1522675"/>
            <a:ext cx="245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9"/>
          </p:nvPr>
        </p:nvSpPr>
        <p:spPr>
          <a:xfrm>
            <a:off x="5967368" y="1522675"/>
            <a:ext cx="245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8" name="Google Shape;328;p17"/>
          <p:cNvSpPr txBox="1">
            <a:spLocks noGrp="1"/>
          </p:cNvSpPr>
          <p:nvPr>
            <p:ph type="subTitle" idx="13"/>
          </p:nvPr>
        </p:nvSpPr>
        <p:spPr>
          <a:xfrm>
            <a:off x="720232" y="3304882"/>
            <a:ext cx="245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9" name="Google Shape;329;p17"/>
          <p:cNvSpPr txBox="1">
            <a:spLocks noGrp="1"/>
          </p:cNvSpPr>
          <p:nvPr>
            <p:ph type="subTitle" idx="14"/>
          </p:nvPr>
        </p:nvSpPr>
        <p:spPr>
          <a:xfrm>
            <a:off x="3343799" y="3304882"/>
            <a:ext cx="245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0" name="Google Shape;330;p17"/>
          <p:cNvSpPr txBox="1">
            <a:spLocks noGrp="1"/>
          </p:cNvSpPr>
          <p:nvPr>
            <p:ph type="subTitle" idx="15"/>
          </p:nvPr>
        </p:nvSpPr>
        <p:spPr>
          <a:xfrm>
            <a:off x="5967368" y="3304882"/>
            <a:ext cx="245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31" name="Google Shape;331;p17"/>
          <p:cNvGrpSpPr/>
          <p:nvPr/>
        </p:nvGrpSpPr>
        <p:grpSpPr>
          <a:xfrm>
            <a:off x="-5156538" y="-7058054"/>
            <a:ext cx="14901886" cy="18731689"/>
            <a:chOff x="-5156538" y="-7058054"/>
            <a:chExt cx="14901886" cy="18731689"/>
          </a:xfrm>
        </p:grpSpPr>
        <p:grpSp>
          <p:nvGrpSpPr>
            <p:cNvPr id="332" name="Google Shape;332;p17"/>
            <p:cNvGrpSpPr/>
            <p:nvPr/>
          </p:nvGrpSpPr>
          <p:grpSpPr>
            <a:xfrm>
              <a:off x="-5156538" y="4076071"/>
              <a:ext cx="7597486" cy="7597564"/>
              <a:chOff x="4764920" y="782326"/>
              <a:chExt cx="4765106" cy="4765156"/>
            </a:xfrm>
          </p:grpSpPr>
          <p:sp>
            <p:nvSpPr>
              <p:cNvPr id="333" name="Google Shape;333;p17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7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7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7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7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7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7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7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7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7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7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7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7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7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7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7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7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7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7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7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7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7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7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6" name="Google Shape;356;p17"/>
            <p:cNvGrpSpPr/>
            <p:nvPr/>
          </p:nvGrpSpPr>
          <p:grpSpPr>
            <a:xfrm>
              <a:off x="2147862" y="-7058054"/>
              <a:ext cx="7597486" cy="7597564"/>
              <a:chOff x="4764920" y="782326"/>
              <a:chExt cx="4765106" cy="4765156"/>
            </a:xfrm>
          </p:grpSpPr>
          <p:sp>
            <p:nvSpPr>
              <p:cNvPr id="357" name="Google Shape;357;p17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7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7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7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7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7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7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7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7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7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7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17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17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7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7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7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7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7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7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7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7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7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7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8"/>
          <p:cNvSpPr txBox="1">
            <a:spLocks noGrp="1"/>
          </p:cNvSpPr>
          <p:nvPr>
            <p:ph type="title" hasCustomPrompt="1"/>
          </p:nvPr>
        </p:nvSpPr>
        <p:spPr>
          <a:xfrm>
            <a:off x="713213" y="3412094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2" name="Google Shape;382;p18"/>
          <p:cNvSpPr txBox="1">
            <a:spLocks noGrp="1"/>
          </p:cNvSpPr>
          <p:nvPr>
            <p:ph type="subTitle" idx="1"/>
          </p:nvPr>
        </p:nvSpPr>
        <p:spPr>
          <a:xfrm>
            <a:off x="713225" y="4034093"/>
            <a:ext cx="34926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83" name="Google Shape;383;p18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742507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4" name="Google Shape;384;p18"/>
          <p:cNvSpPr txBox="1">
            <a:spLocks noGrp="1"/>
          </p:cNvSpPr>
          <p:nvPr>
            <p:ph type="subTitle" idx="3"/>
          </p:nvPr>
        </p:nvSpPr>
        <p:spPr>
          <a:xfrm>
            <a:off x="713225" y="1365044"/>
            <a:ext cx="34926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85" name="Google Shape;385;p18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2077301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6" name="Google Shape;386;p18"/>
          <p:cNvSpPr txBox="1">
            <a:spLocks noGrp="1"/>
          </p:cNvSpPr>
          <p:nvPr>
            <p:ph type="subTitle" idx="5"/>
          </p:nvPr>
        </p:nvSpPr>
        <p:spPr>
          <a:xfrm>
            <a:off x="713225" y="2699568"/>
            <a:ext cx="34926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6" name="Google Shape;416;p20"/>
          <p:cNvGrpSpPr/>
          <p:nvPr/>
        </p:nvGrpSpPr>
        <p:grpSpPr>
          <a:xfrm>
            <a:off x="-6884263" y="-1227032"/>
            <a:ext cx="22912536" cy="7597564"/>
            <a:chOff x="-6884263" y="-992054"/>
            <a:chExt cx="22912536" cy="7597564"/>
          </a:xfrm>
        </p:grpSpPr>
        <p:grpSp>
          <p:nvGrpSpPr>
            <p:cNvPr id="417" name="Google Shape;417;p20"/>
            <p:cNvGrpSpPr/>
            <p:nvPr/>
          </p:nvGrpSpPr>
          <p:grpSpPr>
            <a:xfrm>
              <a:off x="-6884263" y="-992054"/>
              <a:ext cx="7597486" cy="7597564"/>
              <a:chOff x="4764920" y="782326"/>
              <a:chExt cx="4765106" cy="4765156"/>
            </a:xfrm>
          </p:grpSpPr>
          <p:sp>
            <p:nvSpPr>
              <p:cNvPr id="418" name="Google Shape;418;p2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20"/>
            <p:cNvGrpSpPr/>
            <p:nvPr/>
          </p:nvGrpSpPr>
          <p:grpSpPr>
            <a:xfrm>
              <a:off x="8430787" y="-992054"/>
              <a:ext cx="7597486" cy="7597564"/>
              <a:chOff x="4764920" y="782326"/>
              <a:chExt cx="4765106" cy="4765156"/>
            </a:xfrm>
          </p:grpSpPr>
          <p:sp>
            <p:nvSpPr>
              <p:cNvPr id="442" name="Google Shape;442;p2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21"/>
          <p:cNvGrpSpPr/>
          <p:nvPr/>
        </p:nvGrpSpPr>
        <p:grpSpPr>
          <a:xfrm>
            <a:off x="267862" y="-7058054"/>
            <a:ext cx="11132711" cy="19259614"/>
            <a:chOff x="267862" y="-7058054"/>
            <a:chExt cx="11132711" cy="19259614"/>
          </a:xfrm>
        </p:grpSpPr>
        <p:grpSp>
          <p:nvGrpSpPr>
            <p:cNvPr id="467" name="Google Shape;467;p21"/>
            <p:cNvGrpSpPr/>
            <p:nvPr/>
          </p:nvGrpSpPr>
          <p:grpSpPr>
            <a:xfrm>
              <a:off x="267862" y="-7058054"/>
              <a:ext cx="7597486" cy="7597564"/>
              <a:chOff x="4764920" y="782326"/>
              <a:chExt cx="4765106" cy="4765156"/>
            </a:xfrm>
          </p:grpSpPr>
          <p:sp>
            <p:nvSpPr>
              <p:cNvPr id="468" name="Google Shape;468;p21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1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1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1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1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1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1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1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1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1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1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1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1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1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1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1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1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1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1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1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1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1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1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" name="Google Shape;491;p21"/>
            <p:cNvGrpSpPr/>
            <p:nvPr/>
          </p:nvGrpSpPr>
          <p:grpSpPr>
            <a:xfrm>
              <a:off x="3803087" y="4603996"/>
              <a:ext cx="7597486" cy="7597564"/>
              <a:chOff x="4764920" y="782326"/>
              <a:chExt cx="4765106" cy="4765156"/>
            </a:xfrm>
          </p:grpSpPr>
          <p:sp>
            <p:nvSpPr>
              <p:cNvPr id="492" name="Google Shape;492;p21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1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1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1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1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1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1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1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1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1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1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1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1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1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1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1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1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1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1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1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1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1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1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225" y="2895800"/>
            <a:ext cx="3724800" cy="17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2854925" y="2054000"/>
            <a:ext cx="15831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>
            <a:spLocks noGrp="1"/>
          </p:cNvSpPr>
          <p:nvPr>
            <p:ph type="pic" idx="3"/>
          </p:nvPr>
        </p:nvSpPr>
        <p:spPr>
          <a:xfrm>
            <a:off x="4873075" y="539500"/>
            <a:ext cx="35577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5" name="Google Shape;15;p3"/>
          <p:cNvGrpSpPr/>
          <p:nvPr/>
        </p:nvGrpSpPr>
        <p:grpSpPr>
          <a:xfrm>
            <a:off x="-4879288" y="-6533029"/>
            <a:ext cx="7597486" cy="7597564"/>
            <a:chOff x="4764920" y="782326"/>
            <a:chExt cx="4765106" cy="4765156"/>
          </a:xfrm>
        </p:grpSpPr>
        <p:sp>
          <p:nvSpPr>
            <p:cNvPr id="16" name="Google Shape;16;p3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72001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"/>
          </p:nvPr>
        </p:nvSpPr>
        <p:spPr>
          <a:xfrm>
            <a:off x="719991" y="3575948"/>
            <a:ext cx="3857400" cy="10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2"/>
          </p:nvPr>
        </p:nvSpPr>
        <p:spPr>
          <a:xfrm>
            <a:off x="720000" y="1819298"/>
            <a:ext cx="3857400" cy="10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3"/>
          </p:nvPr>
        </p:nvSpPr>
        <p:spPr>
          <a:xfrm>
            <a:off x="720000" y="1349400"/>
            <a:ext cx="3857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4"/>
          </p:nvPr>
        </p:nvSpPr>
        <p:spPr>
          <a:xfrm>
            <a:off x="719988" y="3106050"/>
            <a:ext cx="3857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0" name="Google Shape;50;p6"/>
          <p:cNvGrpSpPr/>
          <p:nvPr/>
        </p:nvGrpSpPr>
        <p:grpSpPr>
          <a:xfrm>
            <a:off x="-5934855" y="-5809420"/>
            <a:ext cx="21013711" cy="16762339"/>
            <a:chOff x="-5934855" y="-5809420"/>
            <a:chExt cx="21013711" cy="16762339"/>
          </a:xfrm>
        </p:grpSpPr>
        <p:grpSp>
          <p:nvGrpSpPr>
            <p:cNvPr id="51" name="Google Shape;51;p6"/>
            <p:cNvGrpSpPr/>
            <p:nvPr/>
          </p:nvGrpSpPr>
          <p:grpSpPr>
            <a:xfrm>
              <a:off x="-5934855" y="3355355"/>
              <a:ext cx="7597486" cy="7597564"/>
              <a:chOff x="4764920" y="782326"/>
              <a:chExt cx="4765106" cy="4765156"/>
            </a:xfrm>
          </p:grpSpPr>
          <p:sp>
            <p:nvSpPr>
              <p:cNvPr id="52" name="Google Shape;52;p6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6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6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6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6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6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6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6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6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6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6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6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6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6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6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6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6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6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6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6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6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6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6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6"/>
            <p:cNvGrpSpPr/>
            <p:nvPr/>
          </p:nvGrpSpPr>
          <p:grpSpPr>
            <a:xfrm>
              <a:off x="7481370" y="-5809420"/>
              <a:ext cx="7597486" cy="7597564"/>
              <a:chOff x="4764920" y="782326"/>
              <a:chExt cx="4765106" cy="4765156"/>
            </a:xfrm>
          </p:grpSpPr>
          <p:sp>
            <p:nvSpPr>
              <p:cNvPr id="76" name="Google Shape;76;p6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6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6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6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6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6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6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6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6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6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6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6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6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6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6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6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6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6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6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4721425" y="1838975"/>
            <a:ext cx="3557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subTitle" idx="1"/>
          </p:nvPr>
        </p:nvSpPr>
        <p:spPr>
          <a:xfrm>
            <a:off x="4721425" y="2378550"/>
            <a:ext cx="3557700" cy="22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7"/>
          <p:cNvSpPr>
            <a:spLocks noGrp="1"/>
          </p:cNvSpPr>
          <p:nvPr>
            <p:ph type="pic" idx="2"/>
          </p:nvPr>
        </p:nvSpPr>
        <p:spPr>
          <a:xfrm flipH="1">
            <a:off x="713225" y="539500"/>
            <a:ext cx="35577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03" name="Google Shape;103;p7"/>
          <p:cNvGrpSpPr/>
          <p:nvPr/>
        </p:nvGrpSpPr>
        <p:grpSpPr>
          <a:xfrm>
            <a:off x="6737412" y="-6210229"/>
            <a:ext cx="7597486" cy="7597564"/>
            <a:chOff x="4764920" y="782326"/>
            <a:chExt cx="4765106" cy="4765156"/>
          </a:xfrm>
        </p:grpSpPr>
        <p:sp>
          <p:nvSpPr>
            <p:cNvPr id="104" name="Google Shape;104;p7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7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>
            <a:spLocks noGrp="1"/>
          </p:cNvSpPr>
          <p:nvPr>
            <p:ph type="title"/>
          </p:nvPr>
        </p:nvSpPr>
        <p:spPr>
          <a:xfrm>
            <a:off x="720000" y="40313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 txBox="1">
            <a:spLocks noGrp="1"/>
          </p:cNvSpPr>
          <p:nvPr>
            <p:ph type="title" hasCustomPrompt="1"/>
          </p:nvPr>
        </p:nvSpPr>
        <p:spPr>
          <a:xfrm>
            <a:off x="3498625" y="1877000"/>
            <a:ext cx="4932300" cy="9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6" name="Google Shape;136;p11"/>
          <p:cNvSpPr txBox="1">
            <a:spLocks noGrp="1"/>
          </p:cNvSpPr>
          <p:nvPr>
            <p:ph type="subTitle" idx="1"/>
          </p:nvPr>
        </p:nvSpPr>
        <p:spPr>
          <a:xfrm>
            <a:off x="3498625" y="2865725"/>
            <a:ext cx="49323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fa Slab One"/>
              <a:buNone/>
              <a:defRPr sz="30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  <p:sldLayoutId id="2147483667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" name="Google Shape;525;p25"/>
          <p:cNvGrpSpPr/>
          <p:nvPr/>
        </p:nvGrpSpPr>
        <p:grpSpPr>
          <a:xfrm>
            <a:off x="-4726288" y="-6622654"/>
            <a:ext cx="7597486" cy="7597564"/>
            <a:chOff x="4764920" y="782326"/>
            <a:chExt cx="4765106" cy="4765156"/>
          </a:xfrm>
        </p:grpSpPr>
        <p:sp>
          <p:nvSpPr>
            <p:cNvPr id="526" name="Google Shape;526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25"/>
          <p:cNvSpPr txBox="1">
            <a:spLocks noGrp="1"/>
          </p:cNvSpPr>
          <p:nvPr>
            <p:ph type="ctrTitle"/>
          </p:nvPr>
        </p:nvSpPr>
        <p:spPr>
          <a:xfrm>
            <a:off x="713225" y="1446025"/>
            <a:ext cx="4697400" cy="24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2"/>
                </a:solidFill>
              </a:rPr>
              <a:t>Chinook</a:t>
            </a:r>
            <a:r>
              <a:rPr lang="en" sz="5000"/>
              <a:t> </a:t>
            </a:r>
            <a:br>
              <a:rPr lang="en" sz="4100"/>
            </a:br>
            <a:r>
              <a:rPr lang="en" sz="4100">
                <a:solidFill>
                  <a:schemeClr val="dk2"/>
                </a:solidFill>
              </a:rPr>
              <a:t>Music store</a:t>
            </a:r>
            <a:r>
              <a:rPr lang="en" sz="3800">
                <a:solidFill>
                  <a:schemeClr val="lt2"/>
                </a:solidFill>
              </a:rPr>
              <a:t> </a:t>
            </a:r>
            <a:br>
              <a:rPr lang="en" sz="3800"/>
            </a:br>
            <a:r>
              <a:rPr lang="en" sz="5100"/>
              <a:t>Analysis</a:t>
            </a:r>
            <a:endParaRPr sz="5100"/>
          </a:p>
        </p:txBody>
      </p:sp>
      <p:sp>
        <p:nvSpPr>
          <p:cNvPr id="550" name="Google Shape;550;p25"/>
          <p:cNvSpPr txBox="1">
            <a:spLocks noGrp="1"/>
          </p:cNvSpPr>
          <p:nvPr>
            <p:ph type="subTitle" idx="1"/>
          </p:nvPr>
        </p:nvSpPr>
        <p:spPr>
          <a:xfrm>
            <a:off x="788647" y="3762237"/>
            <a:ext cx="4697400" cy="7739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lephant" panose="02020904090505020303" pitchFamily="18" charset="0"/>
              </a:rPr>
              <a:t>By,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>
              <a:latin typeface="Elephant" panose="02020904090505020303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lephant" panose="02020904090505020303" pitchFamily="18" charset="0"/>
              </a:rPr>
              <a:t>Sakthi Ganesh P</a:t>
            </a:r>
            <a:endParaRPr>
              <a:latin typeface="Elephant" panose="02020904090505020303" pitchFamily="18" charset="0"/>
            </a:endParaRPr>
          </a:p>
        </p:txBody>
      </p:sp>
      <p:grpSp>
        <p:nvGrpSpPr>
          <p:cNvPr id="551" name="Google Shape;551;p25"/>
          <p:cNvGrpSpPr/>
          <p:nvPr/>
        </p:nvGrpSpPr>
        <p:grpSpPr>
          <a:xfrm>
            <a:off x="6212937" y="1509721"/>
            <a:ext cx="7597486" cy="7597564"/>
            <a:chOff x="4764920" y="782326"/>
            <a:chExt cx="4765106" cy="4765156"/>
          </a:xfrm>
        </p:grpSpPr>
        <p:sp>
          <p:nvSpPr>
            <p:cNvPr id="552" name="Google Shape;552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5" name="Google Shape;575;p25"/>
          <p:cNvPicPr preferRelativeResize="0"/>
          <p:nvPr/>
        </p:nvPicPr>
        <p:blipFill rotWithShape="1">
          <a:blip r:embed="rId3">
            <a:alphaModFix/>
          </a:blip>
          <a:srcRect b="7019"/>
          <a:stretch/>
        </p:blipFill>
        <p:spPr>
          <a:xfrm>
            <a:off x="5366500" y="1345475"/>
            <a:ext cx="3308001" cy="307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34"/>
          <p:cNvSpPr txBox="1">
            <a:spLocks noGrp="1"/>
          </p:cNvSpPr>
          <p:nvPr>
            <p:ph type="subTitle" idx="5"/>
          </p:nvPr>
        </p:nvSpPr>
        <p:spPr>
          <a:xfrm>
            <a:off x="53911" y="751119"/>
            <a:ext cx="7935634" cy="11732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1"/>
              <a:t>Outstanding Sales for "Are You Experienced?":</a:t>
            </a:r>
            <a:r>
              <a:rPr lang="en-US" sz="1200"/>
              <a:t> With a total of 2,624 sales, Are You Experienced? ranks as the best-selling album, highlighting its lasting appeal.</a:t>
            </a:r>
          </a:p>
          <a:p>
            <a:pPr marL="152400" indent="0"/>
            <a:endParaRPr lang="en-US" sz="120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/>
              <a:t>Significant Interest in Greatest Hits:</a:t>
            </a:r>
            <a:r>
              <a:rPr lang="en-US" sz="1200"/>
              <a:t> Albums such as Greatest Hits I by Queen (1,088 sales) and The Police Greatest Hits (773 sales) demonstrate a strong preference for compilations of iconic tracks.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" name="Google Shape;791;p34"/>
          <p:cNvGrpSpPr/>
          <p:nvPr/>
        </p:nvGrpSpPr>
        <p:grpSpPr>
          <a:xfrm>
            <a:off x="6212937" y="1509721"/>
            <a:ext cx="7597486" cy="7597564"/>
            <a:chOff x="4764920" y="782326"/>
            <a:chExt cx="4765106" cy="4765156"/>
          </a:xfrm>
        </p:grpSpPr>
        <p:sp>
          <p:nvSpPr>
            <p:cNvPr id="792" name="Google Shape;792;p34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15" name="Google Shape;815;p34"/>
          <p:cNvPicPr preferRelativeResize="0"/>
          <p:nvPr/>
        </p:nvPicPr>
        <p:blipFill rotWithShape="1">
          <a:blip r:embed="rId3">
            <a:alphaModFix/>
          </a:blip>
          <a:srcRect b="7019"/>
          <a:stretch/>
        </p:blipFill>
        <p:spPr>
          <a:xfrm>
            <a:off x="4412974" y="156828"/>
            <a:ext cx="399984" cy="3948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768;p33">
            <a:extLst>
              <a:ext uri="{FF2B5EF4-FFF2-40B4-BE49-F238E27FC236}">
                <a16:creationId xmlns:a16="http://schemas.microsoft.com/office/drawing/2014/main" id="{EB7F283E-4832-174C-5E73-BF7F4A3C262C}"/>
              </a:ext>
            </a:extLst>
          </p:cNvPr>
          <p:cNvSpPr txBox="1">
            <a:spLocks/>
          </p:cNvSpPr>
          <p:nvPr/>
        </p:nvSpPr>
        <p:spPr>
          <a:xfrm>
            <a:off x="172384" y="51330"/>
            <a:ext cx="4240590" cy="62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fa Slab One"/>
              <a:buNone/>
              <a:defRPr sz="3600" b="0" i="0" u="none" strike="noStrike" cap="none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fa Slab One"/>
              <a:buNone/>
              <a:defRPr sz="60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fa Slab One"/>
              <a:buNone/>
              <a:defRPr sz="60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fa Slab One"/>
              <a:buNone/>
              <a:defRPr sz="60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fa Slab One"/>
              <a:buNone/>
              <a:defRPr sz="60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fa Slab One"/>
              <a:buNone/>
              <a:defRPr sz="60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fa Slab One"/>
              <a:buNone/>
              <a:defRPr sz="60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fa Slab One"/>
              <a:buNone/>
              <a:defRPr sz="60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fa Slab One"/>
              <a:buNone/>
              <a:defRPr sz="60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sz="3000">
                <a:solidFill>
                  <a:schemeClr val="tx1"/>
                </a:solidFill>
              </a:rPr>
              <a:t>Top-Selling Albums</a:t>
            </a: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5747AD64-274B-7999-4265-725E2A32B758}"/>
              </a:ext>
            </a:extLst>
          </p:cNvPr>
          <p:cNvSpPr/>
          <p:nvPr/>
        </p:nvSpPr>
        <p:spPr>
          <a:xfrm>
            <a:off x="1566407" y="2042206"/>
            <a:ext cx="4414476" cy="2787360"/>
          </a:xfrm>
          <a:custGeom>
            <a:avLst/>
            <a:gdLst/>
            <a:ahLst/>
            <a:cxnLst/>
            <a:rect l="l" t="t" r="r" b="b"/>
            <a:pathLst>
              <a:path w="8599215" h="6288176">
                <a:moveTo>
                  <a:pt x="0" y="0"/>
                </a:moveTo>
                <a:lnTo>
                  <a:pt x="8599215" y="0"/>
                </a:lnTo>
                <a:lnTo>
                  <a:pt x="8599215" y="6288176"/>
                </a:lnTo>
                <a:lnTo>
                  <a:pt x="0" y="6288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36"/>
          <p:cNvSpPr txBox="1">
            <a:spLocks noGrp="1"/>
          </p:cNvSpPr>
          <p:nvPr>
            <p:ph type="title"/>
          </p:nvPr>
        </p:nvSpPr>
        <p:spPr>
          <a:xfrm>
            <a:off x="228196" y="2533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Genre popularity analysis</a:t>
            </a:r>
            <a:endParaRPr/>
          </a:p>
        </p:txBody>
      </p:sp>
      <p:sp>
        <p:nvSpPr>
          <p:cNvPr id="892" name="Google Shape;892;p36"/>
          <p:cNvSpPr txBox="1"/>
          <p:nvPr/>
        </p:nvSpPr>
        <p:spPr>
          <a:xfrm>
            <a:off x="293586" y="992402"/>
            <a:ext cx="8580070" cy="1090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Rock's Prominence:</a:t>
            </a: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Rock leads the charts, representing 53.33% of total sales, underscoring its widespread popularity across a diverse audience.</a:t>
            </a:r>
          </a:p>
          <a:p>
            <a:endParaRPr lang="en-US" sz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Varied Preferences in Top Genres:</a:t>
            </a: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After Rock, genres such as Alternative &amp; Punk (12.36%) and Metal (11.79%) also enjoy considerable interest, while R&amp;B/Soul (5.04%) and Blues (3.42%) appeal to more specialized listener groups.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7BF31B-1C37-D437-9111-340B164D1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335" y="2249643"/>
            <a:ext cx="5625631" cy="269746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35"/>
          <p:cNvSpPr txBox="1">
            <a:spLocks noGrp="1"/>
          </p:cNvSpPr>
          <p:nvPr>
            <p:ph type="title"/>
          </p:nvPr>
        </p:nvSpPr>
        <p:spPr>
          <a:xfrm>
            <a:off x="51025" y="71872"/>
            <a:ext cx="7597486" cy="9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Comparing USA music preference with global trends</a:t>
            </a:r>
            <a:endParaRPr sz="3000"/>
          </a:p>
        </p:txBody>
      </p:sp>
      <p:sp>
        <p:nvSpPr>
          <p:cNvPr id="821" name="Google Shape;821;p35"/>
          <p:cNvSpPr txBox="1">
            <a:spLocks noGrp="1"/>
          </p:cNvSpPr>
          <p:nvPr>
            <p:ph type="subTitle" idx="1"/>
          </p:nvPr>
        </p:nvSpPr>
        <p:spPr>
          <a:xfrm>
            <a:off x="51025" y="1037429"/>
            <a:ext cx="5818226" cy="12970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/>
              <a:t>There are notable similarities in the popularity of music genres in the USA compared to other countries.</a:t>
            </a:r>
          </a:p>
          <a:p>
            <a:pPr marL="152400" indent="0"/>
            <a:endParaRPr lang="en-US" sz="1200"/>
          </a:p>
          <a:p>
            <a:pPr>
              <a:buFont typeface="Arial" panose="020B0604020202020204" pitchFamily="34" charset="0"/>
              <a:buChar char="•"/>
            </a:pPr>
            <a:r>
              <a:rPr lang="en-US" sz="1200"/>
              <a:t>In both cases, Rock emerges as the most popular genre. However, the second and third rankings differ slightly outside the USA, where Metal takes the second spot, followed by Alternative &amp; Punk in third place.</a:t>
            </a:r>
          </a:p>
        </p:txBody>
      </p:sp>
      <p:grpSp>
        <p:nvGrpSpPr>
          <p:cNvPr id="822" name="Google Shape;822;p35"/>
          <p:cNvGrpSpPr/>
          <p:nvPr/>
        </p:nvGrpSpPr>
        <p:grpSpPr>
          <a:xfrm>
            <a:off x="6866712" y="-5778166"/>
            <a:ext cx="7597486" cy="7597564"/>
            <a:chOff x="4764920" y="782326"/>
            <a:chExt cx="4765106" cy="4765156"/>
          </a:xfrm>
        </p:grpSpPr>
        <p:sp>
          <p:nvSpPr>
            <p:cNvPr id="823" name="Google Shape;823;p3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5"/>
          <p:cNvGrpSpPr/>
          <p:nvPr/>
        </p:nvGrpSpPr>
        <p:grpSpPr>
          <a:xfrm rot="-2927410">
            <a:off x="-3534594" y="2696616"/>
            <a:ext cx="6339133" cy="6339198"/>
            <a:chOff x="4908062" y="-3516454"/>
            <a:chExt cx="7597486" cy="7597564"/>
          </a:xfrm>
        </p:grpSpPr>
        <p:grpSp>
          <p:nvGrpSpPr>
            <p:cNvPr id="847" name="Google Shape;847;p35"/>
            <p:cNvGrpSpPr/>
            <p:nvPr/>
          </p:nvGrpSpPr>
          <p:grpSpPr>
            <a:xfrm>
              <a:off x="4908062" y="-3516454"/>
              <a:ext cx="7597486" cy="7597564"/>
              <a:chOff x="4764920" y="782326"/>
              <a:chExt cx="4765106" cy="4765156"/>
            </a:xfrm>
          </p:grpSpPr>
          <p:sp>
            <p:nvSpPr>
              <p:cNvPr id="848" name="Google Shape;848;p35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5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5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5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5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5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5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5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5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5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5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5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5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5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5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5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5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5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5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5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5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5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5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1" name="Google Shape;871;p35"/>
            <p:cNvGrpSpPr/>
            <p:nvPr/>
          </p:nvGrpSpPr>
          <p:grpSpPr>
            <a:xfrm>
              <a:off x="7800768" y="-623638"/>
              <a:ext cx="1812054" cy="1811982"/>
              <a:chOff x="7800768" y="-623638"/>
              <a:chExt cx="1812054" cy="1811982"/>
            </a:xfrm>
          </p:grpSpPr>
          <p:sp>
            <p:nvSpPr>
              <p:cNvPr id="872" name="Google Shape;872;p35"/>
              <p:cNvSpPr/>
              <p:nvPr/>
            </p:nvSpPr>
            <p:spPr>
              <a:xfrm>
                <a:off x="7800768" y="-623638"/>
                <a:ext cx="1812054" cy="1811982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5292" extrusionOk="0">
                    <a:moveTo>
                      <a:pt x="12647" y="0"/>
                    </a:moveTo>
                    <a:cubicBezTo>
                      <a:pt x="9292" y="0"/>
                      <a:pt x="6076" y="1332"/>
                      <a:pt x="3704" y="3704"/>
                    </a:cubicBezTo>
                    <a:cubicBezTo>
                      <a:pt x="1332" y="6075"/>
                      <a:pt x="0" y="9292"/>
                      <a:pt x="0" y="12645"/>
                    </a:cubicBezTo>
                    <a:cubicBezTo>
                      <a:pt x="0" y="16000"/>
                      <a:pt x="1332" y="19216"/>
                      <a:pt x="3704" y="21588"/>
                    </a:cubicBezTo>
                    <a:cubicBezTo>
                      <a:pt x="6076" y="23959"/>
                      <a:pt x="9292" y="25292"/>
                      <a:pt x="12647" y="25292"/>
                    </a:cubicBezTo>
                    <a:cubicBezTo>
                      <a:pt x="16000" y="25292"/>
                      <a:pt x="19218" y="23959"/>
                      <a:pt x="21588" y="21588"/>
                    </a:cubicBezTo>
                    <a:cubicBezTo>
                      <a:pt x="23960" y="19216"/>
                      <a:pt x="25292" y="16000"/>
                      <a:pt x="25292" y="12645"/>
                    </a:cubicBezTo>
                    <a:cubicBezTo>
                      <a:pt x="25292" y="9292"/>
                      <a:pt x="23960" y="6075"/>
                      <a:pt x="21588" y="3704"/>
                    </a:cubicBezTo>
                    <a:cubicBezTo>
                      <a:pt x="19218" y="1332"/>
                      <a:pt x="16000" y="0"/>
                      <a:pt x="126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5"/>
              <p:cNvSpPr/>
              <p:nvPr/>
            </p:nvSpPr>
            <p:spPr>
              <a:xfrm>
                <a:off x="8648548" y="224105"/>
                <a:ext cx="116491" cy="116491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26" extrusionOk="0">
                    <a:moveTo>
                      <a:pt x="813" y="1"/>
                    </a:moveTo>
                    <a:cubicBezTo>
                      <a:pt x="365" y="1"/>
                      <a:pt x="0" y="365"/>
                      <a:pt x="0" y="813"/>
                    </a:cubicBezTo>
                    <a:cubicBezTo>
                      <a:pt x="0" y="1261"/>
                      <a:pt x="365" y="1626"/>
                      <a:pt x="813" y="1626"/>
                    </a:cubicBezTo>
                    <a:cubicBezTo>
                      <a:pt x="1261" y="1626"/>
                      <a:pt x="1625" y="1261"/>
                      <a:pt x="1625" y="813"/>
                    </a:cubicBezTo>
                    <a:cubicBezTo>
                      <a:pt x="1625" y="365"/>
                      <a:pt x="1261" y="1"/>
                      <a:pt x="813" y="1"/>
                    </a:cubicBezTo>
                    <a:close/>
                  </a:path>
                </a:pathLst>
              </a:custGeom>
              <a:solidFill>
                <a:srgbClr val="09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4" name="Google Shape;874;p35"/>
          <p:cNvGrpSpPr/>
          <p:nvPr/>
        </p:nvGrpSpPr>
        <p:grpSpPr>
          <a:xfrm rot="1698301" flipH="1">
            <a:off x="562310" y="2604193"/>
            <a:ext cx="715727" cy="2096541"/>
            <a:chOff x="7165266" y="1846878"/>
            <a:chExt cx="715675" cy="2096388"/>
          </a:xfrm>
        </p:grpSpPr>
        <p:sp>
          <p:nvSpPr>
            <p:cNvPr id="875" name="Google Shape;875;p35"/>
            <p:cNvSpPr/>
            <p:nvPr/>
          </p:nvSpPr>
          <p:spPr>
            <a:xfrm>
              <a:off x="7165266" y="1991284"/>
              <a:ext cx="715675" cy="715675"/>
            </a:xfrm>
            <a:custGeom>
              <a:avLst/>
              <a:gdLst/>
              <a:ahLst/>
              <a:cxnLst/>
              <a:rect l="l" t="t" r="r" b="b"/>
              <a:pathLst>
                <a:path w="23645" h="23645" extrusionOk="0">
                  <a:moveTo>
                    <a:pt x="11823" y="1"/>
                  </a:moveTo>
                  <a:cubicBezTo>
                    <a:pt x="8688" y="1"/>
                    <a:pt x="5680" y="1246"/>
                    <a:pt x="3463" y="3463"/>
                  </a:cubicBezTo>
                  <a:cubicBezTo>
                    <a:pt x="1247" y="5680"/>
                    <a:pt x="1" y="8687"/>
                    <a:pt x="1" y="11822"/>
                  </a:cubicBezTo>
                  <a:cubicBezTo>
                    <a:pt x="1" y="14958"/>
                    <a:pt x="1247" y="17965"/>
                    <a:pt x="3463" y="20182"/>
                  </a:cubicBezTo>
                  <a:cubicBezTo>
                    <a:pt x="5680" y="22399"/>
                    <a:pt x="8688" y="23644"/>
                    <a:pt x="11823" y="23644"/>
                  </a:cubicBezTo>
                  <a:cubicBezTo>
                    <a:pt x="14958" y="23644"/>
                    <a:pt x="17964" y="22399"/>
                    <a:pt x="20182" y="20182"/>
                  </a:cubicBezTo>
                  <a:cubicBezTo>
                    <a:pt x="22399" y="17965"/>
                    <a:pt x="23644" y="14958"/>
                    <a:pt x="23644" y="11822"/>
                  </a:cubicBezTo>
                  <a:cubicBezTo>
                    <a:pt x="23644" y="8687"/>
                    <a:pt x="22399" y="5680"/>
                    <a:pt x="20182" y="3463"/>
                  </a:cubicBezTo>
                  <a:cubicBezTo>
                    <a:pt x="17964" y="1246"/>
                    <a:pt x="14958" y="1"/>
                    <a:pt x="1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7302892" y="2128911"/>
              <a:ext cx="440422" cy="440422"/>
            </a:xfrm>
            <a:custGeom>
              <a:avLst/>
              <a:gdLst/>
              <a:ahLst/>
              <a:cxnLst/>
              <a:rect l="l" t="t" r="r" b="b"/>
              <a:pathLst>
                <a:path w="14551" h="14551" extrusionOk="0">
                  <a:moveTo>
                    <a:pt x="7276" y="1"/>
                  </a:moveTo>
                  <a:cubicBezTo>
                    <a:pt x="5346" y="1"/>
                    <a:pt x="3496" y="768"/>
                    <a:pt x="2132" y="2131"/>
                  </a:cubicBezTo>
                  <a:cubicBezTo>
                    <a:pt x="767" y="3496"/>
                    <a:pt x="1" y="5346"/>
                    <a:pt x="1" y="7275"/>
                  </a:cubicBezTo>
                  <a:cubicBezTo>
                    <a:pt x="1" y="9205"/>
                    <a:pt x="767" y="11055"/>
                    <a:pt x="2132" y="12420"/>
                  </a:cubicBezTo>
                  <a:cubicBezTo>
                    <a:pt x="3496" y="13783"/>
                    <a:pt x="5346" y="14550"/>
                    <a:pt x="7276" y="14550"/>
                  </a:cubicBezTo>
                  <a:cubicBezTo>
                    <a:pt x="9205" y="14550"/>
                    <a:pt x="11056" y="13783"/>
                    <a:pt x="12420" y="12420"/>
                  </a:cubicBezTo>
                  <a:cubicBezTo>
                    <a:pt x="13784" y="11055"/>
                    <a:pt x="14550" y="9205"/>
                    <a:pt x="14550" y="7275"/>
                  </a:cubicBezTo>
                  <a:cubicBezTo>
                    <a:pt x="14550" y="5346"/>
                    <a:pt x="13784" y="3496"/>
                    <a:pt x="12420" y="2131"/>
                  </a:cubicBezTo>
                  <a:cubicBezTo>
                    <a:pt x="11056" y="768"/>
                    <a:pt x="9205" y="1"/>
                    <a:pt x="7276" y="1"/>
                  </a:cubicBezTo>
                  <a:close/>
                </a:path>
              </a:pathLst>
            </a:custGeom>
            <a:solidFill>
              <a:srgbClr val="AAAAAA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7391576" y="2217594"/>
              <a:ext cx="263055" cy="263055"/>
            </a:xfrm>
            <a:custGeom>
              <a:avLst/>
              <a:gdLst/>
              <a:ahLst/>
              <a:cxnLst/>
              <a:rect l="l" t="t" r="r" b="b"/>
              <a:pathLst>
                <a:path w="8691" h="8691" extrusionOk="0">
                  <a:moveTo>
                    <a:pt x="4346" y="1"/>
                  </a:moveTo>
                  <a:cubicBezTo>
                    <a:pt x="1946" y="1"/>
                    <a:pt x="1" y="1946"/>
                    <a:pt x="1" y="4345"/>
                  </a:cubicBezTo>
                  <a:cubicBezTo>
                    <a:pt x="1" y="6745"/>
                    <a:pt x="1946" y="8690"/>
                    <a:pt x="4346" y="8690"/>
                  </a:cubicBezTo>
                  <a:cubicBezTo>
                    <a:pt x="6745" y="8690"/>
                    <a:pt x="8690" y="6745"/>
                    <a:pt x="8690" y="4345"/>
                  </a:cubicBezTo>
                  <a:cubicBezTo>
                    <a:pt x="8690" y="1946"/>
                    <a:pt x="6745" y="1"/>
                    <a:pt x="4346" y="1"/>
                  </a:cubicBezTo>
                  <a:close/>
                </a:path>
              </a:pathLst>
            </a:custGeom>
            <a:solidFill>
              <a:srgbClr val="2020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7449538" y="1846878"/>
              <a:ext cx="200280" cy="278824"/>
            </a:xfrm>
            <a:custGeom>
              <a:avLst/>
              <a:gdLst/>
              <a:ahLst/>
              <a:cxnLst/>
              <a:rect l="l" t="t" r="r" b="b"/>
              <a:pathLst>
                <a:path w="6617" h="9212" extrusionOk="0">
                  <a:moveTo>
                    <a:pt x="1026" y="0"/>
                  </a:moveTo>
                  <a:cubicBezTo>
                    <a:pt x="952" y="0"/>
                    <a:pt x="889" y="56"/>
                    <a:pt x="880" y="132"/>
                  </a:cubicBezTo>
                  <a:lnTo>
                    <a:pt x="9" y="8483"/>
                  </a:lnTo>
                  <a:cubicBezTo>
                    <a:pt x="0" y="8564"/>
                    <a:pt x="58" y="8635"/>
                    <a:pt x="139" y="8643"/>
                  </a:cubicBezTo>
                  <a:lnTo>
                    <a:pt x="5576" y="9211"/>
                  </a:lnTo>
                  <a:cubicBezTo>
                    <a:pt x="5581" y="9211"/>
                    <a:pt x="5586" y="9212"/>
                    <a:pt x="5591" y="9212"/>
                  </a:cubicBezTo>
                  <a:cubicBezTo>
                    <a:pt x="5665" y="9212"/>
                    <a:pt x="5729" y="9157"/>
                    <a:pt x="5736" y="9081"/>
                  </a:cubicBezTo>
                  <a:lnTo>
                    <a:pt x="6609" y="730"/>
                  </a:lnTo>
                  <a:cubicBezTo>
                    <a:pt x="6617" y="649"/>
                    <a:pt x="6558" y="577"/>
                    <a:pt x="6478" y="568"/>
                  </a:cubicBezTo>
                  <a:lnTo>
                    <a:pt x="1042" y="1"/>
                  </a:lnTo>
                  <a:cubicBezTo>
                    <a:pt x="1036" y="0"/>
                    <a:pt x="103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7413944" y="2208575"/>
              <a:ext cx="198192" cy="257001"/>
            </a:xfrm>
            <a:custGeom>
              <a:avLst/>
              <a:gdLst/>
              <a:ahLst/>
              <a:cxnLst/>
              <a:rect l="l" t="t" r="r" b="b"/>
              <a:pathLst>
                <a:path w="6548" h="8491" extrusionOk="0">
                  <a:moveTo>
                    <a:pt x="889" y="1"/>
                  </a:moveTo>
                  <a:cubicBezTo>
                    <a:pt x="851" y="1"/>
                    <a:pt x="819" y="29"/>
                    <a:pt x="815" y="67"/>
                  </a:cubicBezTo>
                  <a:lnTo>
                    <a:pt x="5" y="7826"/>
                  </a:lnTo>
                  <a:cubicBezTo>
                    <a:pt x="0" y="7867"/>
                    <a:pt x="30" y="7902"/>
                    <a:pt x="70" y="7907"/>
                  </a:cubicBezTo>
                  <a:lnTo>
                    <a:pt x="5653" y="8490"/>
                  </a:lnTo>
                  <a:cubicBezTo>
                    <a:pt x="5656" y="8490"/>
                    <a:pt x="5659" y="8490"/>
                    <a:pt x="5661" y="8490"/>
                  </a:cubicBezTo>
                  <a:cubicBezTo>
                    <a:pt x="5698" y="8490"/>
                    <a:pt x="5729" y="8462"/>
                    <a:pt x="5733" y="8424"/>
                  </a:cubicBezTo>
                  <a:lnTo>
                    <a:pt x="6543" y="665"/>
                  </a:lnTo>
                  <a:cubicBezTo>
                    <a:pt x="6548" y="625"/>
                    <a:pt x="6518" y="588"/>
                    <a:pt x="6477" y="585"/>
                  </a:cubicBezTo>
                  <a:lnTo>
                    <a:pt x="895" y="1"/>
                  </a:lnTo>
                  <a:cubicBezTo>
                    <a:pt x="893" y="1"/>
                    <a:pt x="891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7312972" y="3582205"/>
              <a:ext cx="130937" cy="131633"/>
            </a:xfrm>
            <a:custGeom>
              <a:avLst/>
              <a:gdLst/>
              <a:ahLst/>
              <a:cxnLst/>
              <a:rect l="l" t="t" r="r" b="b"/>
              <a:pathLst>
                <a:path w="4326" h="4349" extrusionOk="0">
                  <a:moveTo>
                    <a:pt x="476" y="0"/>
                  </a:moveTo>
                  <a:cubicBezTo>
                    <a:pt x="439" y="0"/>
                    <a:pt x="406" y="28"/>
                    <a:pt x="403" y="66"/>
                  </a:cubicBezTo>
                  <a:lnTo>
                    <a:pt x="5" y="3873"/>
                  </a:lnTo>
                  <a:cubicBezTo>
                    <a:pt x="1" y="3913"/>
                    <a:pt x="30" y="3949"/>
                    <a:pt x="70" y="3954"/>
                  </a:cubicBezTo>
                  <a:lnTo>
                    <a:pt x="3844" y="4348"/>
                  </a:lnTo>
                  <a:cubicBezTo>
                    <a:pt x="3846" y="4348"/>
                    <a:pt x="3848" y="4348"/>
                    <a:pt x="3851" y="4348"/>
                  </a:cubicBezTo>
                  <a:cubicBezTo>
                    <a:pt x="3888" y="4348"/>
                    <a:pt x="3920" y="4320"/>
                    <a:pt x="3924" y="4282"/>
                  </a:cubicBezTo>
                  <a:lnTo>
                    <a:pt x="4321" y="475"/>
                  </a:lnTo>
                  <a:cubicBezTo>
                    <a:pt x="4326" y="435"/>
                    <a:pt x="4297" y="399"/>
                    <a:pt x="4257" y="394"/>
                  </a:cubicBezTo>
                  <a:lnTo>
                    <a:pt x="483" y="0"/>
                  </a:lnTo>
                  <a:cubicBezTo>
                    <a:pt x="480" y="0"/>
                    <a:pt x="478" y="0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7348294" y="2114231"/>
              <a:ext cx="215262" cy="1564648"/>
            </a:xfrm>
            <a:custGeom>
              <a:avLst/>
              <a:gdLst/>
              <a:ahLst/>
              <a:cxnLst/>
              <a:rect l="l" t="t" r="r" b="b"/>
              <a:pathLst>
                <a:path w="7112" h="51694" extrusionOk="0">
                  <a:moveTo>
                    <a:pt x="5302" y="0"/>
                  </a:moveTo>
                  <a:lnTo>
                    <a:pt x="0" y="51504"/>
                  </a:lnTo>
                  <a:lnTo>
                    <a:pt x="1808" y="51693"/>
                  </a:lnTo>
                  <a:lnTo>
                    <a:pt x="7111" y="189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7484316" y="2308548"/>
              <a:ext cx="57932" cy="55087"/>
            </a:xfrm>
            <a:custGeom>
              <a:avLst/>
              <a:gdLst/>
              <a:ahLst/>
              <a:cxnLst/>
              <a:rect l="l" t="t" r="r" b="b"/>
              <a:pathLst>
                <a:path w="1914" h="1820" extrusionOk="0">
                  <a:moveTo>
                    <a:pt x="956" y="1"/>
                  </a:moveTo>
                  <a:cubicBezTo>
                    <a:pt x="496" y="1"/>
                    <a:pt x="101" y="348"/>
                    <a:pt x="52" y="816"/>
                  </a:cubicBezTo>
                  <a:cubicBezTo>
                    <a:pt x="0" y="1315"/>
                    <a:pt x="363" y="1763"/>
                    <a:pt x="862" y="1815"/>
                  </a:cubicBezTo>
                  <a:cubicBezTo>
                    <a:pt x="895" y="1818"/>
                    <a:pt x="927" y="1820"/>
                    <a:pt x="959" y="1820"/>
                  </a:cubicBezTo>
                  <a:cubicBezTo>
                    <a:pt x="1418" y="1820"/>
                    <a:pt x="1813" y="1472"/>
                    <a:pt x="1861" y="1005"/>
                  </a:cubicBezTo>
                  <a:cubicBezTo>
                    <a:pt x="1914" y="505"/>
                    <a:pt x="1550" y="58"/>
                    <a:pt x="1051" y="6"/>
                  </a:cubicBezTo>
                  <a:cubicBezTo>
                    <a:pt x="1019" y="2"/>
                    <a:pt x="988" y="1"/>
                    <a:pt x="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7289000" y="3667135"/>
              <a:ext cx="173160" cy="276130"/>
            </a:xfrm>
            <a:custGeom>
              <a:avLst/>
              <a:gdLst/>
              <a:ahLst/>
              <a:cxnLst/>
              <a:rect l="l" t="t" r="r" b="b"/>
              <a:pathLst>
                <a:path w="5721" h="9123" extrusionOk="0">
                  <a:moveTo>
                    <a:pt x="64" y="1"/>
                  </a:moveTo>
                  <a:cubicBezTo>
                    <a:pt x="28" y="1"/>
                    <a:pt x="0" y="30"/>
                    <a:pt x="0" y="67"/>
                  </a:cubicBezTo>
                  <a:lnTo>
                    <a:pt x="101" y="8668"/>
                  </a:lnTo>
                  <a:cubicBezTo>
                    <a:pt x="101" y="8708"/>
                    <a:pt x="134" y="8745"/>
                    <a:pt x="175" y="8749"/>
                  </a:cubicBezTo>
                  <a:lnTo>
                    <a:pt x="3746" y="9122"/>
                  </a:lnTo>
                  <a:cubicBezTo>
                    <a:pt x="3749" y="9123"/>
                    <a:pt x="3752" y="9123"/>
                    <a:pt x="3755" y="9123"/>
                  </a:cubicBezTo>
                  <a:cubicBezTo>
                    <a:pt x="3793" y="9123"/>
                    <a:pt x="3828" y="9095"/>
                    <a:pt x="3835" y="9058"/>
                  </a:cubicBezTo>
                  <a:lnTo>
                    <a:pt x="5711" y="664"/>
                  </a:lnTo>
                  <a:cubicBezTo>
                    <a:pt x="5721" y="624"/>
                    <a:pt x="5695" y="589"/>
                    <a:pt x="5655" y="584"/>
                  </a:cubicBezTo>
                  <a:lnTo>
                    <a:pt x="72" y="1"/>
                  </a:lnTo>
                  <a:cubicBezTo>
                    <a:pt x="69" y="1"/>
                    <a:pt x="66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A2A205EA-AE49-A988-2CB4-9CA02DB2E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8612" y="2412199"/>
            <a:ext cx="3092322" cy="22357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0281D2-D2AB-31C6-278F-FF50E44AC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105" y="2425520"/>
            <a:ext cx="3103932" cy="22246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37"/>
          <p:cNvSpPr txBox="1">
            <a:spLocks noGrp="1"/>
          </p:cNvSpPr>
          <p:nvPr>
            <p:ph type="title"/>
          </p:nvPr>
        </p:nvSpPr>
        <p:spPr>
          <a:xfrm>
            <a:off x="999472" y="102180"/>
            <a:ext cx="6609926" cy="963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10 customers with highest revenues</a:t>
            </a:r>
            <a:endParaRPr/>
          </a:p>
        </p:txBody>
      </p:sp>
      <p:sp>
        <p:nvSpPr>
          <p:cNvPr id="2" name="Google Shape;821;p35">
            <a:extLst>
              <a:ext uri="{FF2B5EF4-FFF2-40B4-BE49-F238E27FC236}">
                <a16:creationId xmlns:a16="http://schemas.microsoft.com/office/drawing/2014/main" id="{77088D2B-EE7F-D9BD-F3FF-0A8565840A9F}"/>
              </a:ext>
            </a:extLst>
          </p:cNvPr>
          <p:cNvSpPr txBox="1">
            <a:spLocks/>
          </p:cNvSpPr>
          <p:nvPr/>
        </p:nvSpPr>
        <p:spPr>
          <a:xfrm>
            <a:off x="999472" y="1239908"/>
            <a:ext cx="7277836" cy="1065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visual  showcases the top 10 customers worldwide in terms of revenue.</a:t>
            </a:r>
          </a:p>
          <a:p>
            <a:endParaRPr lang="en-US" sz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blue bars represent each customer's total spending, while the red bars indicate the number of tracks purchased.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information provides valuable insights into customer purchasing patterns.</a:t>
            </a:r>
          </a:p>
          <a:p>
            <a:endParaRPr lang="en-US" sz="1200"/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15EEA091-F11A-40F2-5F56-DCB6F972AB4E}"/>
              </a:ext>
            </a:extLst>
          </p:cNvPr>
          <p:cNvSpPr/>
          <p:nvPr/>
        </p:nvSpPr>
        <p:spPr>
          <a:xfrm>
            <a:off x="1272207" y="2389864"/>
            <a:ext cx="5104739" cy="2651456"/>
          </a:xfrm>
          <a:custGeom>
            <a:avLst/>
            <a:gdLst/>
            <a:ahLst/>
            <a:cxnLst/>
            <a:rect l="l" t="t" r="r" b="b"/>
            <a:pathLst>
              <a:path w="8442991" h="5878433">
                <a:moveTo>
                  <a:pt x="0" y="0"/>
                </a:moveTo>
                <a:lnTo>
                  <a:pt x="8442991" y="0"/>
                </a:lnTo>
                <a:lnTo>
                  <a:pt x="8442991" y="5878432"/>
                </a:lnTo>
                <a:lnTo>
                  <a:pt x="0" y="58784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36" b="-1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38"/>
          <p:cNvSpPr txBox="1">
            <a:spLocks noGrp="1"/>
          </p:cNvSpPr>
          <p:nvPr>
            <p:ph type="title"/>
          </p:nvPr>
        </p:nvSpPr>
        <p:spPr>
          <a:xfrm>
            <a:off x="148683" y="96121"/>
            <a:ext cx="7704000" cy="9932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strategies to maximize music sales</a:t>
            </a:r>
            <a:endParaRPr/>
          </a:p>
        </p:txBody>
      </p:sp>
      <p:sp>
        <p:nvSpPr>
          <p:cNvPr id="923" name="Google Shape;923;p38"/>
          <p:cNvSpPr/>
          <p:nvPr/>
        </p:nvSpPr>
        <p:spPr>
          <a:xfrm>
            <a:off x="7549664" y="2052157"/>
            <a:ext cx="1407579" cy="2685758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4" name="Google Shape;924;p38"/>
          <p:cNvGrpSpPr/>
          <p:nvPr/>
        </p:nvGrpSpPr>
        <p:grpSpPr>
          <a:xfrm>
            <a:off x="7477627" y="1897791"/>
            <a:ext cx="1551654" cy="3149588"/>
            <a:chOff x="5186401" y="494525"/>
            <a:chExt cx="1834973" cy="3724678"/>
          </a:xfrm>
        </p:grpSpPr>
        <p:sp>
          <p:nvSpPr>
            <p:cNvPr id="925" name="Google Shape;925;p38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8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27" name="Google Shape;927;p38"/>
          <p:cNvPicPr preferRelativeResize="0"/>
          <p:nvPr/>
        </p:nvPicPr>
        <p:blipFill rotWithShape="1">
          <a:blip r:embed="rId3">
            <a:alphaModFix/>
          </a:blip>
          <a:srcRect l="59182" r="11337"/>
          <a:stretch/>
        </p:blipFill>
        <p:spPr>
          <a:xfrm>
            <a:off x="7549648" y="2052160"/>
            <a:ext cx="1407612" cy="26859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21;p35">
            <a:extLst>
              <a:ext uri="{FF2B5EF4-FFF2-40B4-BE49-F238E27FC236}">
                <a16:creationId xmlns:a16="http://schemas.microsoft.com/office/drawing/2014/main" id="{38C95F7D-4BA7-9E18-322B-E5183EAC3BB7}"/>
              </a:ext>
            </a:extLst>
          </p:cNvPr>
          <p:cNvSpPr txBox="1">
            <a:spLocks/>
          </p:cNvSpPr>
          <p:nvPr/>
        </p:nvSpPr>
        <p:spPr>
          <a:xfrm>
            <a:off x="148683" y="1273804"/>
            <a:ext cx="7015974" cy="27708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Record-Breaking Sales Year:</a:t>
            </a: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Track sales peaked in 2019 with 1,234 units sold, suggesting that successful marketing tactics from that year could be adapted for future campaigns to stimulate demand.</a:t>
            </a:r>
          </a:p>
          <a:p>
            <a:endParaRPr lang="en-US" sz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Rock’s Popularity:</a:t>
            </a: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Rock, representing over 53% of total sales, remains a dominant genre. Companies should prioritize promoting rock artists and albums to leverage their broad appeal.</a:t>
            </a:r>
          </a:p>
          <a:p>
            <a:endParaRPr lang="en-US" sz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Top Artist Spotlight:</a:t>
            </a: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Jimi Hendrix, the leading artist with 2,624 sales, presents opportunities for re-releases, special editions, or exclusive content to further boost revenue.</a:t>
            </a:r>
          </a:p>
          <a:p>
            <a:endParaRPr lang="en-US" sz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Regional Market Dynamics:</a:t>
            </a: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The USA, with the highest sales (10,406), followed by Canada and Brazil, underscores the need for region-specific marketing strategies. Expanding efforts into European markets could unlock additional growth potential.</a:t>
            </a:r>
          </a:p>
          <a:p>
            <a:endParaRPr lang="en-US"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oogle Shape;1052;p41"/>
          <p:cNvGrpSpPr/>
          <p:nvPr/>
        </p:nvGrpSpPr>
        <p:grpSpPr>
          <a:xfrm>
            <a:off x="6790414" y="-151075"/>
            <a:ext cx="2134736" cy="2663687"/>
            <a:chOff x="-2487163" y="1474649"/>
            <a:chExt cx="2492958" cy="3129339"/>
          </a:xfrm>
        </p:grpSpPr>
        <p:sp>
          <p:nvSpPr>
            <p:cNvPr id="1053" name="Google Shape;1053;p41"/>
            <p:cNvSpPr/>
            <p:nvPr/>
          </p:nvSpPr>
          <p:spPr>
            <a:xfrm rot="-5400000">
              <a:off x="-2487148" y="1857550"/>
              <a:ext cx="2492928" cy="2492958"/>
            </a:xfrm>
            <a:custGeom>
              <a:avLst/>
              <a:gdLst/>
              <a:ahLst/>
              <a:cxnLst/>
              <a:rect l="l" t="t" r="r" b="b"/>
              <a:pathLst>
                <a:path w="84300" h="84301" extrusionOk="0">
                  <a:moveTo>
                    <a:pt x="42150" y="0"/>
                  </a:moveTo>
                  <a:cubicBezTo>
                    <a:pt x="30971" y="0"/>
                    <a:pt x="20250" y="4442"/>
                    <a:pt x="12345" y="12347"/>
                  </a:cubicBezTo>
                  <a:cubicBezTo>
                    <a:pt x="4440" y="20251"/>
                    <a:pt x="0" y="30972"/>
                    <a:pt x="0" y="42150"/>
                  </a:cubicBezTo>
                  <a:cubicBezTo>
                    <a:pt x="0" y="53329"/>
                    <a:pt x="4440" y="64050"/>
                    <a:pt x="12345" y="71955"/>
                  </a:cubicBezTo>
                  <a:cubicBezTo>
                    <a:pt x="20250" y="79859"/>
                    <a:pt x="30971" y="84300"/>
                    <a:pt x="42150" y="84300"/>
                  </a:cubicBezTo>
                  <a:cubicBezTo>
                    <a:pt x="53328" y="84300"/>
                    <a:pt x="64050" y="79859"/>
                    <a:pt x="71953" y="71955"/>
                  </a:cubicBezTo>
                  <a:cubicBezTo>
                    <a:pt x="79858" y="64050"/>
                    <a:pt x="84300" y="53329"/>
                    <a:pt x="84300" y="42150"/>
                  </a:cubicBezTo>
                  <a:cubicBezTo>
                    <a:pt x="84300" y="30972"/>
                    <a:pt x="79858" y="20251"/>
                    <a:pt x="71953" y="12347"/>
                  </a:cubicBezTo>
                  <a:cubicBezTo>
                    <a:pt x="64050" y="4442"/>
                    <a:pt x="53328" y="0"/>
                    <a:pt x="42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1"/>
            <p:cNvSpPr/>
            <p:nvPr/>
          </p:nvSpPr>
          <p:spPr>
            <a:xfrm rot="-5400000">
              <a:off x="-2359650" y="1985145"/>
              <a:ext cx="2237905" cy="2237905"/>
            </a:xfrm>
            <a:custGeom>
              <a:avLst/>
              <a:gdLst/>
              <a:ahLst/>
              <a:cxnLst/>
              <a:rect l="l" t="t" r="r" b="b"/>
              <a:pathLst>
                <a:path w="77792" h="77792" fill="none" extrusionOk="0">
                  <a:moveTo>
                    <a:pt x="77792" y="38895"/>
                  </a:moveTo>
                  <a:cubicBezTo>
                    <a:pt x="77792" y="49211"/>
                    <a:pt x="73694" y="59104"/>
                    <a:pt x="66400" y="66398"/>
                  </a:cubicBezTo>
                  <a:cubicBezTo>
                    <a:pt x="59106" y="73694"/>
                    <a:pt x="49213" y="77792"/>
                    <a:pt x="38897" y="77792"/>
                  </a:cubicBezTo>
                  <a:cubicBezTo>
                    <a:pt x="28581" y="77792"/>
                    <a:pt x="18688" y="73694"/>
                    <a:pt x="11393" y="66398"/>
                  </a:cubicBezTo>
                  <a:cubicBezTo>
                    <a:pt x="4099" y="59104"/>
                    <a:pt x="1" y="49211"/>
                    <a:pt x="1" y="38895"/>
                  </a:cubicBezTo>
                  <a:cubicBezTo>
                    <a:pt x="1" y="28580"/>
                    <a:pt x="4099" y="18686"/>
                    <a:pt x="11393" y="11392"/>
                  </a:cubicBezTo>
                  <a:cubicBezTo>
                    <a:pt x="18688" y="4098"/>
                    <a:pt x="28581" y="0"/>
                    <a:pt x="38897" y="0"/>
                  </a:cubicBezTo>
                  <a:cubicBezTo>
                    <a:pt x="49213" y="0"/>
                    <a:pt x="59106" y="4098"/>
                    <a:pt x="66400" y="11392"/>
                  </a:cubicBezTo>
                  <a:cubicBezTo>
                    <a:pt x="73694" y="18686"/>
                    <a:pt x="77792" y="28580"/>
                    <a:pt x="77792" y="3889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1"/>
            <p:cNvSpPr/>
            <p:nvPr/>
          </p:nvSpPr>
          <p:spPr>
            <a:xfrm rot="-5400000">
              <a:off x="-2279076" y="2065617"/>
              <a:ext cx="2076789" cy="2076819"/>
            </a:xfrm>
            <a:custGeom>
              <a:avLst/>
              <a:gdLst/>
              <a:ahLst/>
              <a:cxnLst/>
              <a:rect l="l" t="t" r="r" b="b"/>
              <a:pathLst>
                <a:path w="70228" h="70229" fill="none" extrusionOk="0">
                  <a:moveTo>
                    <a:pt x="70228" y="35114"/>
                  </a:moveTo>
                  <a:cubicBezTo>
                    <a:pt x="70228" y="44427"/>
                    <a:pt x="66527" y="53358"/>
                    <a:pt x="59943" y="59943"/>
                  </a:cubicBezTo>
                  <a:cubicBezTo>
                    <a:pt x="53358" y="66529"/>
                    <a:pt x="44426" y="70228"/>
                    <a:pt x="35114" y="70228"/>
                  </a:cubicBezTo>
                  <a:cubicBezTo>
                    <a:pt x="25801" y="70228"/>
                    <a:pt x="16870" y="66529"/>
                    <a:pt x="10284" y="59943"/>
                  </a:cubicBezTo>
                  <a:cubicBezTo>
                    <a:pt x="3699" y="53358"/>
                    <a:pt x="0" y="44427"/>
                    <a:pt x="0" y="35114"/>
                  </a:cubicBezTo>
                  <a:cubicBezTo>
                    <a:pt x="0" y="25801"/>
                    <a:pt x="3699" y="16870"/>
                    <a:pt x="10284" y="10286"/>
                  </a:cubicBezTo>
                  <a:cubicBezTo>
                    <a:pt x="16870" y="3701"/>
                    <a:pt x="25801" y="1"/>
                    <a:pt x="35114" y="1"/>
                  </a:cubicBezTo>
                  <a:cubicBezTo>
                    <a:pt x="44426" y="1"/>
                    <a:pt x="53358" y="3701"/>
                    <a:pt x="59943" y="10286"/>
                  </a:cubicBezTo>
                  <a:cubicBezTo>
                    <a:pt x="66527" y="16870"/>
                    <a:pt x="70228" y="25801"/>
                    <a:pt x="70228" y="35114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1"/>
            <p:cNvSpPr/>
            <p:nvPr/>
          </p:nvSpPr>
          <p:spPr>
            <a:xfrm rot="-5400000">
              <a:off x="-2178086" y="2166634"/>
              <a:ext cx="1874842" cy="1874812"/>
            </a:xfrm>
            <a:custGeom>
              <a:avLst/>
              <a:gdLst/>
              <a:ahLst/>
              <a:cxnLst/>
              <a:rect l="l" t="t" r="r" b="b"/>
              <a:pathLst>
                <a:path w="63399" h="63398" fill="none" extrusionOk="0">
                  <a:moveTo>
                    <a:pt x="63398" y="31698"/>
                  </a:moveTo>
                  <a:cubicBezTo>
                    <a:pt x="63398" y="40105"/>
                    <a:pt x="60059" y="48168"/>
                    <a:pt x="54114" y="54113"/>
                  </a:cubicBezTo>
                  <a:cubicBezTo>
                    <a:pt x="48170" y="60057"/>
                    <a:pt x="40107" y="63398"/>
                    <a:pt x="31700" y="63398"/>
                  </a:cubicBezTo>
                  <a:cubicBezTo>
                    <a:pt x="23292" y="63398"/>
                    <a:pt x="15230" y="60057"/>
                    <a:pt x="9285" y="54113"/>
                  </a:cubicBezTo>
                  <a:cubicBezTo>
                    <a:pt x="3341" y="48168"/>
                    <a:pt x="0" y="40105"/>
                    <a:pt x="0" y="31698"/>
                  </a:cubicBezTo>
                  <a:cubicBezTo>
                    <a:pt x="0" y="23292"/>
                    <a:pt x="3341" y="15228"/>
                    <a:pt x="9285" y="9284"/>
                  </a:cubicBezTo>
                  <a:cubicBezTo>
                    <a:pt x="15230" y="3339"/>
                    <a:pt x="23292" y="0"/>
                    <a:pt x="31700" y="0"/>
                  </a:cubicBezTo>
                  <a:cubicBezTo>
                    <a:pt x="40107" y="0"/>
                    <a:pt x="48170" y="3339"/>
                    <a:pt x="54114" y="9284"/>
                  </a:cubicBezTo>
                  <a:cubicBezTo>
                    <a:pt x="60059" y="15228"/>
                    <a:pt x="63398" y="23292"/>
                    <a:pt x="63398" y="31698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1"/>
            <p:cNvSpPr/>
            <p:nvPr/>
          </p:nvSpPr>
          <p:spPr>
            <a:xfrm rot="-5400000">
              <a:off x="-2086929" y="2257789"/>
              <a:ext cx="1692530" cy="1692530"/>
            </a:xfrm>
            <a:custGeom>
              <a:avLst/>
              <a:gdLst/>
              <a:ahLst/>
              <a:cxnLst/>
              <a:rect l="l" t="t" r="r" b="b"/>
              <a:pathLst>
                <a:path w="57234" h="57234" fill="none" extrusionOk="0">
                  <a:moveTo>
                    <a:pt x="57234" y="28616"/>
                  </a:moveTo>
                  <a:cubicBezTo>
                    <a:pt x="57234" y="36206"/>
                    <a:pt x="54219" y="43485"/>
                    <a:pt x="48853" y="48851"/>
                  </a:cubicBezTo>
                  <a:cubicBezTo>
                    <a:pt x="43486" y="54218"/>
                    <a:pt x="36207" y="57233"/>
                    <a:pt x="28618" y="57233"/>
                  </a:cubicBezTo>
                  <a:cubicBezTo>
                    <a:pt x="21028" y="57233"/>
                    <a:pt x="13750" y="54218"/>
                    <a:pt x="8383" y="48851"/>
                  </a:cubicBezTo>
                  <a:cubicBezTo>
                    <a:pt x="3017" y="43485"/>
                    <a:pt x="1" y="36206"/>
                    <a:pt x="1" y="28616"/>
                  </a:cubicBezTo>
                  <a:cubicBezTo>
                    <a:pt x="1" y="21027"/>
                    <a:pt x="3017" y="13748"/>
                    <a:pt x="8383" y="8381"/>
                  </a:cubicBezTo>
                  <a:cubicBezTo>
                    <a:pt x="13750" y="3015"/>
                    <a:pt x="21028" y="0"/>
                    <a:pt x="28618" y="0"/>
                  </a:cubicBezTo>
                  <a:cubicBezTo>
                    <a:pt x="36207" y="0"/>
                    <a:pt x="43486" y="3015"/>
                    <a:pt x="48853" y="8381"/>
                  </a:cubicBezTo>
                  <a:cubicBezTo>
                    <a:pt x="54219" y="13748"/>
                    <a:pt x="57234" y="21027"/>
                    <a:pt x="57234" y="28616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1"/>
            <p:cNvSpPr/>
            <p:nvPr/>
          </p:nvSpPr>
          <p:spPr>
            <a:xfrm rot="-5400000">
              <a:off x="-2004658" y="2340057"/>
              <a:ext cx="1527931" cy="1527931"/>
            </a:xfrm>
            <a:custGeom>
              <a:avLst/>
              <a:gdLst/>
              <a:ahLst/>
              <a:cxnLst/>
              <a:rect l="l" t="t" r="r" b="b"/>
              <a:pathLst>
                <a:path w="51668" h="51668" fill="none" extrusionOk="0">
                  <a:moveTo>
                    <a:pt x="51667" y="25834"/>
                  </a:moveTo>
                  <a:cubicBezTo>
                    <a:pt x="51667" y="32686"/>
                    <a:pt x="48946" y="39257"/>
                    <a:pt x="44101" y="44102"/>
                  </a:cubicBezTo>
                  <a:cubicBezTo>
                    <a:pt x="39257" y="48946"/>
                    <a:pt x="32685" y="51668"/>
                    <a:pt x="25834" y="51668"/>
                  </a:cubicBezTo>
                  <a:cubicBezTo>
                    <a:pt x="18982" y="51668"/>
                    <a:pt x="12411" y="48946"/>
                    <a:pt x="7567" y="44102"/>
                  </a:cubicBezTo>
                  <a:cubicBezTo>
                    <a:pt x="2722" y="39257"/>
                    <a:pt x="0" y="32686"/>
                    <a:pt x="0" y="25834"/>
                  </a:cubicBezTo>
                  <a:cubicBezTo>
                    <a:pt x="0" y="18983"/>
                    <a:pt x="2722" y="12412"/>
                    <a:pt x="7567" y="7567"/>
                  </a:cubicBezTo>
                  <a:cubicBezTo>
                    <a:pt x="12411" y="2722"/>
                    <a:pt x="18982" y="1"/>
                    <a:pt x="25834" y="1"/>
                  </a:cubicBezTo>
                  <a:cubicBezTo>
                    <a:pt x="32685" y="1"/>
                    <a:pt x="39257" y="2722"/>
                    <a:pt x="44101" y="7567"/>
                  </a:cubicBezTo>
                  <a:cubicBezTo>
                    <a:pt x="48946" y="12412"/>
                    <a:pt x="51667" y="18983"/>
                    <a:pt x="51667" y="25834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1"/>
            <p:cNvSpPr/>
            <p:nvPr/>
          </p:nvSpPr>
          <p:spPr>
            <a:xfrm rot="-5400000">
              <a:off x="-2451291" y="1893435"/>
              <a:ext cx="2421216" cy="2421216"/>
            </a:xfrm>
            <a:custGeom>
              <a:avLst/>
              <a:gdLst/>
              <a:ahLst/>
              <a:cxnLst/>
              <a:rect l="l" t="t" r="r" b="b"/>
              <a:pathLst>
                <a:path w="81875" h="81875" fill="none" extrusionOk="0">
                  <a:moveTo>
                    <a:pt x="81874" y="40937"/>
                  </a:moveTo>
                  <a:cubicBezTo>
                    <a:pt x="81874" y="51795"/>
                    <a:pt x="77562" y="62207"/>
                    <a:pt x="69884" y="69884"/>
                  </a:cubicBezTo>
                  <a:cubicBezTo>
                    <a:pt x="62207" y="77561"/>
                    <a:pt x="51795" y="81875"/>
                    <a:pt x="40938" y="81875"/>
                  </a:cubicBezTo>
                  <a:cubicBezTo>
                    <a:pt x="30081" y="81875"/>
                    <a:pt x="19668" y="77561"/>
                    <a:pt x="11990" y="69884"/>
                  </a:cubicBezTo>
                  <a:cubicBezTo>
                    <a:pt x="4314" y="62207"/>
                    <a:pt x="0" y="51795"/>
                    <a:pt x="0" y="40937"/>
                  </a:cubicBezTo>
                  <a:cubicBezTo>
                    <a:pt x="0" y="30080"/>
                    <a:pt x="4314" y="19668"/>
                    <a:pt x="11990" y="11991"/>
                  </a:cubicBezTo>
                  <a:cubicBezTo>
                    <a:pt x="19668" y="4313"/>
                    <a:pt x="30081" y="1"/>
                    <a:pt x="40938" y="1"/>
                  </a:cubicBezTo>
                  <a:cubicBezTo>
                    <a:pt x="51795" y="1"/>
                    <a:pt x="62207" y="4313"/>
                    <a:pt x="69884" y="11991"/>
                  </a:cubicBezTo>
                  <a:cubicBezTo>
                    <a:pt x="77562" y="19668"/>
                    <a:pt x="81874" y="30080"/>
                    <a:pt x="81874" y="40937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1"/>
            <p:cNvSpPr/>
            <p:nvPr/>
          </p:nvSpPr>
          <p:spPr>
            <a:xfrm rot="-5400000">
              <a:off x="-2004792" y="2339924"/>
              <a:ext cx="1528227" cy="1528197"/>
            </a:xfrm>
            <a:custGeom>
              <a:avLst/>
              <a:gdLst/>
              <a:ahLst/>
              <a:cxnLst/>
              <a:rect l="l" t="t" r="r" b="b"/>
              <a:pathLst>
                <a:path w="51678" h="51677" fill="none" extrusionOk="0">
                  <a:moveTo>
                    <a:pt x="51677" y="25838"/>
                  </a:moveTo>
                  <a:cubicBezTo>
                    <a:pt x="51677" y="32692"/>
                    <a:pt x="48955" y="39263"/>
                    <a:pt x="44109" y="44109"/>
                  </a:cubicBezTo>
                  <a:cubicBezTo>
                    <a:pt x="39263" y="48954"/>
                    <a:pt x="32691" y="51677"/>
                    <a:pt x="25839" y="51677"/>
                  </a:cubicBezTo>
                  <a:cubicBezTo>
                    <a:pt x="18986" y="51677"/>
                    <a:pt x="12414" y="48954"/>
                    <a:pt x="7568" y="44109"/>
                  </a:cubicBezTo>
                  <a:cubicBezTo>
                    <a:pt x="2723" y="39263"/>
                    <a:pt x="1" y="32692"/>
                    <a:pt x="1" y="25838"/>
                  </a:cubicBezTo>
                  <a:cubicBezTo>
                    <a:pt x="1" y="18986"/>
                    <a:pt x="2723" y="12413"/>
                    <a:pt x="7568" y="7569"/>
                  </a:cubicBezTo>
                  <a:cubicBezTo>
                    <a:pt x="12414" y="2723"/>
                    <a:pt x="18986" y="0"/>
                    <a:pt x="25839" y="0"/>
                  </a:cubicBezTo>
                  <a:cubicBezTo>
                    <a:pt x="32691" y="0"/>
                    <a:pt x="39263" y="2723"/>
                    <a:pt x="44109" y="7569"/>
                  </a:cubicBezTo>
                  <a:cubicBezTo>
                    <a:pt x="48955" y="12413"/>
                    <a:pt x="51677" y="18986"/>
                    <a:pt x="51677" y="25838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1"/>
            <p:cNvSpPr/>
            <p:nvPr/>
          </p:nvSpPr>
          <p:spPr>
            <a:xfrm rot="-5400000">
              <a:off x="-1930343" y="2414371"/>
              <a:ext cx="1379361" cy="1379361"/>
            </a:xfrm>
            <a:custGeom>
              <a:avLst/>
              <a:gdLst/>
              <a:ahLst/>
              <a:cxnLst/>
              <a:rect l="l" t="t" r="r" b="b"/>
              <a:pathLst>
                <a:path w="46644" h="46644" fill="none" extrusionOk="0">
                  <a:moveTo>
                    <a:pt x="46644" y="23321"/>
                  </a:moveTo>
                  <a:cubicBezTo>
                    <a:pt x="46644" y="29506"/>
                    <a:pt x="44187" y="35439"/>
                    <a:pt x="39813" y="39812"/>
                  </a:cubicBezTo>
                  <a:cubicBezTo>
                    <a:pt x="35439" y="44186"/>
                    <a:pt x="29508" y="46643"/>
                    <a:pt x="23323" y="46643"/>
                  </a:cubicBezTo>
                  <a:cubicBezTo>
                    <a:pt x="17137" y="46643"/>
                    <a:pt x="11205" y="44186"/>
                    <a:pt x="6832" y="39812"/>
                  </a:cubicBezTo>
                  <a:cubicBezTo>
                    <a:pt x="2458" y="35439"/>
                    <a:pt x="1" y="29506"/>
                    <a:pt x="1" y="23321"/>
                  </a:cubicBezTo>
                  <a:cubicBezTo>
                    <a:pt x="1" y="17136"/>
                    <a:pt x="2458" y="11205"/>
                    <a:pt x="6832" y="6830"/>
                  </a:cubicBezTo>
                  <a:cubicBezTo>
                    <a:pt x="11205" y="2457"/>
                    <a:pt x="17137" y="0"/>
                    <a:pt x="23323" y="0"/>
                  </a:cubicBezTo>
                  <a:cubicBezTo>
                    <a:pt x="29508" y="0"/>
                    <a:pt x="35439" y="2457"/>
                    <a:pt x="39813" y="6830"/>
                  </a:cubicBezTo>
                  <a:cubicBezTo>
                    <a:pt x="44187" y="11205"/>
                    <a:pt x="46644" y="17136"/>
                    <a:pt x="46644" y="2332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1"/>
            <p:cNvSpPr/>
            <p:nvPr/>
          </p:nvSpPr>
          <p:spPr>
            <a:xfrm rot="-5400000">
              <a:off x="-1793940" y="2550771"/>
              <a:ext cx="1106529" cy="1106499"/>
            </a:xfrm>
            <a:custGeom>
              <a:avLst/>
              <a:gdLst/>
              <a:ahLst/>
              <a:cxnLst/>
              <a:rect l="l" t="t" r="r" b="b"/>
              <a:pathLst>
                <a:path w="37418" h="37417" extrusionOk="0">
                  <a:moveTo>
                    <a:pt x="18709" y="0"/>
                  </a:moveTo>
                  <a:cubicBezTo>
                    <a:pt x="13747" y="0"/>
                    <a:pt x="8988" y="1971"/>
                    <a:pt x="5480" y="5479"/>
                  </a:cubicBezTo>
                  <a:cubicBezTo>
                    <a:pt x="1972" y="8988"/>
                    <a:pt x="1" y="13746"/>
                    <a:pt x="1" y="18708"/>
                  </a:cubicBezTo>
                  <a:cubicBezTo>
                    <a:pt x="1" y="23670"/>
                    <a:pt x="1972" y="28428"/>
                    <a:pt x="5480" y="31938"/>
                  </a:cubicBezTo>
                  <a:cubicBezTo>
                    <a:pt x="8988" y="35446"/>
                    <a:pt x="13747" y="37417"/>
                    <a:pt x="18709" y="37417"/>
                  </a:cubicBezTo>
                  <a:cubicBezTo>
                    <a:pt x="23671" y="37417"/>
                    <a:pt x="28429" y="35446"/>
                    <a:pt x="31937" y="31938"/>
                  </a:cubicBezTo>
                  <a:cubicBezTo>
                    <a:pt x="35446" y="28428"/>
                    <a:pt x="37417" y="23670"/>
                    <a:pt x="37417" y="18708"/>
                  </a:cubicBezTo>
                  <a:cubicBezTo>
                    <a:pt x="37417" y="13746"/>
                    <a:pt x="35446" y="8988"/>
                    <a:pt x="31937" y="5479"/>
                  </a:cubicBezTo>
                  <a:cubicBezTo>
                    <a:pt x="28429" y="1971"/>
                    <a:pt x="23671" y="0"/>
                    <a:pt x="18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1"/>
            <p:cNvSpPr/>
            <p:nvPr/>
          </p:nvSpPr>
          <p:spPr>
            <a:xfrm rot="-5400000">
              <a:off x="-1794644" y="3574420"/>
              <a:ext cx="1529853" cy="529281"/>
            </a:xfrm>
            <a:custGeom>
              <a:avLst/>
              <a:gdLst/>
              <a:ahLst/>
              <a:cxnLst/>
              <a:rect l="l" t="t" r="r" b="b"/>
              <a:pathLst>
                <a:path w="51733" h="17898" extrusionOk="0">
                  <a:moveTo>
                    <a:pt x="51733" y="0"/>
                  </a:moveTo>
                  <a:lnTo>
                    <a:pt x="2542" y="5230"/>
                  </a:lnTo>
                  <a:lnTo>
                    <a:pt x="0" y="17897"/>
                  </a:lnTo>
                  <a:lnTo>
                    <a:pt x="51733" y="0"/>
                  </a:lnTo>
                  <a:close/>
                </a:path>
              </a:pathLst>
            </a:custGeom>
            <a:solidFill>
              <a:srgbClr val="E7E7E7">
                <a:alpha val="43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1"/>
            <p:cNvSpPr/>
            <p:nvPr/>
          </p:nvSpPr>
          <p:spPr>
            <a:xfrm rot="-5400000">
              <a:off x="-2258708" y="2066032"/>
              <a:ext cx="1537690" cy="354924"/>
            </a:xfrm>
            <a:custGeom>
              <a:avLst/>
              <a:gdLst/>
              <a:ahLst/>
              <a:cxnLst/>
              <a:rect l="l" t="t" r="r" b="b"/>
              <a:pathLst>
                <a:path w="51998" h="12002" extrusionOk="0">
                  <a:moveTo>
                    <a:pt x="51998" y="1"/>
                  </a:moveTo>
                  <a:lnTo>
                    <a:pt x="0" y="12001"/>
                  </a:lnTo>
                  <a:lnTo>
                    <a:pt x="0" y="12001"/>
                  </a:lnTo>
                  <a:lnTo>
                    <a:pt x="49260" y="9217"/>
                  </a:lnTo>
                  <a:lnTo>
                    <a:pt x="51998" y="1"/>
                  </a:lnTo>
                  <a:close/>
                </a:path>
              </a:pathLst>
            </a:custGeom>
            <a:solidFill>
              <a:srgbClr val="E7E7E7">
                <a:alpha val="43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1"/>
            <p:cNvSpPr/>
            <p:nvPr/>
          </p:nvSpPr>
          <p:spPr>
            <a:xfrm rot="-5400000">
              <a:off x="-1080016" y="3429174"/>
              <a:ext cx="962158" cy="861613"/>
            </a:xfrm>
            <a:custGeom>
              <a:avLst/>
              <a:gdLst/>
              <a:ahLst/>
              <a:cxnLst/>
              <a:rect l="l" t="t" r="r" b="b"/>
              <a:pathLst>
                <a:path w="32536" h="29136" extrusionOk="0">
                  <a:moveTo>
                    <a:pt x="32535" y="1"/>
                  </a:moveTo>
                  <a:lnTo>
                    <a:pt x="0" y="20359"/>
                  </a:lnTo>
                  <a:lnTo>
                    <a:pt x="7680" y="29136"/>
                  </a:lnTo>
                  <a:lnTo>
                    <a:pt x="32535" y="1"/>
                  </a:lnTo>
                  <a:close/>
                </a:path>
              </a:pathLst>
            </a:custGeom>
            <a:solidFill>
              <a:srgbClr val="E7E7E7">
                <a:alpha val="43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1"/>
            <p:cNvSpPr/>
            <p:nvPr/>
          </p:nvSpPr>
          <p:spPr>
            <a:xfrm rot="-5400000">
              <a:off x="-2406651" y="1935158"/>
              <a:ext cx="962128" cy="861672"/>
            </a:xfrm>
            <a:custGeom>
              <a:avLst/>
              <a:gdLst/>
              <a:ahLst/>
              <a:cxnLst/>
              <a:rect l="l" t="t" r="r" b="b"/>
              <a:pathLst>
                <a:path w="32535" h="29138" extrusionOk="0">
                  <a:moveTo>
                    <a:pt x="24856" y="1"/>
                  </a:moveTo>
                  <a:lnTo>
                    <a:pt x="0" y="29137"/>
                  </a:lnTo>
                  <a:lnTo>
                    <a:pt x="32535" y="8779"/>
                  </a:lnTo>
                  <a:lnTo>
                    <a:pt x="24856" y="1"/>
                  </a:lnTo>
                  <a:close/>
                </a:path>
              </a:pathLst>
            </a:custGeom>
            <a:solidFill>
              <a:srgbClr val="E7E7E7">
                <a:alpha val="43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 rot="-5400000">
              <a:off x="-1793940" y="2550771"/>
              <a:ext cx="1106529" cy="1106499"/>
            </a:xfrm>
            <a:custGeom>
              <a:avLst/>
              <a:gdLst/>
              <a:ahLst/>
              <a:cxnLst/>
              <a:rect l="l" t="t" r="r" b="b"/>
              <a:pathLst>
                <a:path w="37418" h="37417" extrusionOk="0">
                  <a:moveTo>
                    <a:pt x="18709" y="0"/>
                  </a:moveTo>
                  <a:cubicBezTo>
                    <a:pt x="13747" y="0"/>
                    <a:pt x="8988" y="1971"/>
                    <a:pt x="5480" y="5479"/>
                  </a:cubicBezTo>
                  <a:cubicBezTo>
                    <a:pt x="1972" y="8988"/>
                    <a:pt x="1" y="13746"/>
                    <a:pt x="1" y="18708"/>
                  </a:cubicBezTo>
                  <a:cubicBezTo>
                    <a:pt x="1" y="23670"/>
                    <a:pt x="1972" y="28428"/>
                    <a:pt x="5480" y="31938"/>
                  </a:cubicBezTo>
                  <a:cubicBezTo>
                    <a:pt x="8988" y="35446"/>
                    <a:pt x="13747" y="37417"/>
                    <a:pt x="18709" y="37417"/>
                  </a:cubicBezTo>
                  <a:cubicBezTo>
                    <a:pt x="23671" y="37417"/>
                    <a:pt x="28429" y="35446"/>
                    <a:pt x="31937" y="31938"/>
                  </a:cubicBezTo>
                  <a:cubicBezTo>
                    <a:pt x="35446" y="28428"/>
                    <a:pt x="37417" y="23670"/>
                    <a:pt x="37417" y="18708"/>
                  </a:cubicBezTo>
                  <a:cubicBezTo>
                    <a:pt x="37417" y="13746"/>
                    <a:pt x="35446" y="8988"/>
                    <a:pt x="31937" y="5479"/>
                  </a:cubicBezTo>
                  <a:cubicBezTo>
                    <a:pt x="28429" y="1971"/>
                    <a:pt x="23671" y="0"/>
                    <a:pt x="18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1"/>
            <p:cNvSpPr/>
            <p:nvPr/>
          </p:nvSpPr>
          <p:spPr>
            <a:xfrm rot="-5400000">
              <a:off x="-1793940" y="2550771"/>
              <a:ext cx="1106529" cy="1106499"/>
            </a:xfrm>
            <a:custGeom>
              <a:avLst/>
              <a:gdLst/>
              <a:ahLst/>
              <a:cxnLst/>
              <a:rect l="l" t="t" r="r" b="b"/>
              <a:pathLst>
                <a:path w="37418" h="37417" extrusionOk="0">
                  <a:moveTo>
                    <a:pt x="18709" y="0"/>
                  </a:moveTo>
                  <a:cubicBezTo>
                    <a:pt x="13747" y="0"/>
                    <a:pt x="8988" y="1971"/>
                    <a:pt x="5480" y="5479"/>
                  </a:cubicBezTo>
                  <a:cubicBezTo>
                    <a:pt x="1972" y="8988"/>
                    <a:pt x="1" y="13746"/>
                    <a:pt x="1" y="18708"/>
                  </a:cubicBezTo>
                  <a:cubicBezTo>
                    <a:pt x="1" y="23670"/>
                    <a:pt x="1972" y="28428"/>
                    <a:pt x="5480" y="31938"/>
                  </a:cubicBezTo>
                  <a:cubicBezTo>
                    <a:pt x="8988" y="35446"/>
                    <a:pt x="13747" y="37417"/>
                    <a:pt x="18709" y="37417"/>
                  </a:cubicBezTo>
                  <a:cubicBezTo>
                    <a:pt x="23671" y="37417"/>
                    <a:pt x="28429" y="35446"/>
                    <a:pt x="31937" y="31938"/>
                  </a:cubicBezTo>
                  <a:cubicBezTo>
                    <a:pt x="35446" y="28428"/>
                    <a:pt x="37417" y="23670"/>
                    <a:pt x="37417" y="18708"/>
                  </a:cubicBezTo>
                  <a:cubicBezTo>
                    <a:pt x="37417" y="13746"/>
                    <a:pt x="35446" y="8988"/>
                    <a:pt x="31937" y="5479"/>
                  </a:cubicBezTo>
                  <a:cubicBezTo>
                    <a:pt x="28429" y="1971"/>
                    <a:pt x="23671" y="0"/>
                    <a:pt x="18709" y="0"/>
                  </a:cubicBezTo>
                  <a:close/>
                </a:path>
              </a:pathLst>
            </a:custGeom>
            <a:solidFill>
              <a:srgbClr val="AAAAAA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rot="-5400000">
              <a:off x="-1614642" y="2730044"/>
              <a:ext cx="747967" cy="747938"/>
            </a:xfrm>
            <a:custGeom>
              <a:avLst/>
              <a:gdLst/>
              <a:ahLst/>
              <a:cxnLst/>
              <a:rect l="l" t="t" r="r" b="b"/>
              <a:pathLst>
                <a:path w="25293" h="25292" extrusionOk="0">
                  <a:moveTo>
                    <a:pt x="12647" y="0"/>
                  </a:moveTo>
                  <a:cubicBezTo>
                    <a:pt x="9292" y="0"/>
                    <a:pt x="6076" y="1332"/>
                    <a:pt x="3704" y="3704"/>
                  </a:cubicBezTo>
                  <a:cubicBezTo>
                    <a:pt x="1332" y="6075"/>
                    <a:pt x="0" y="9292"/>
                    <a:pt x="0" y="12645"/>
                  </a:cubicBezTo>
                  <a:cubicBezTo>
                    <a:pt x="0" y="16000"/>
                    <a:pt x="1332" y="19216"/>
                    <a:pt x="3704" y="21588"/>
                  </a:cubicBezTo>
                  <a:cubicBezTo>
                    <a:pt x="6076" y="23959"/>
                    <a:pt x="9292" y="25292"/>
                    <a:pt x="12647" y="25292"/>
                  </a:cubicBezTo>
                  <a:cubicBezTo>
                    <a:pt x="16000" y="25292"/>
                    <a:pt x="19218" y="23959"/>
                    <a:pt x="21588" y="21588"/>
                  </a:cubicBezTo>
                  <a:cubicBezTo>
                    <a:pt x="23960" y="19216"/>
                    <a:pt x="25292" y="16000"/>
                    <a:pt x="25292" y="12645"/>
                  </a:cubicBezTo>
                  <a:cubicBezTo>
                    <a:pt x="25292" y="9292"/>
                    <a:pt x="23960" y="6075"/>
                    <a:pt x="21588" y="3704"/>
                  </a:cubicBezTo>
                  <a:cubicBezTo>
                    <a:pt x="19218" y="1332"/>
                    <a:pt x="16000" y="0"/>
                    <a:pt x="126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1"/>
            <p:cNvSpPr/>
            <p:nvPr/>
          </p:nvSpPr>
          <p:spPr>
            <a:xfrm rot="-5400000">
              <a:off x="-1264726" y="3079972"/>
              <a:ext cx="48084" cy="48084"/>
            </a:xfrm>
            <a:custGeom>
              <a:avLst/>
              <a:gdLst/>
              <a:ahLst/>
              <a:cxnLst/>
              <a:rect l="l" t="t" r="r" b="b"/>
              <a:pathLst>
                <a:path w="1626" h="1626" extrusionOk="0">
                  <a:moveTo>
                    <a:pt x="813" y="1"/>
                  </a:moveTo>
                  <a:cubicBezTo>
                    <a:pt x="365" y="1"/>
                    <a:pt x="0" y="365"/>
                    <a:pt x="0" y="813"/>
                  </a:cubicBezTo>
                  <a:cubicBezTo>
                    <a:pt x="0" y="1261"/>
                    <a:pt x="365" y="1626"/>
                    <a:pt x="813" y="1626"/>
                  </a:cubicBezTo>
                  <a:cubicBezTo>
                    <a:pt x="1261" y="1626"/>
                    <a:pt x="1625" y="1261"/>
                    <a:pt x="1625" y="813"/>
                  </a:cubicBezTo>
                  <a:cubicBezTo>
                    <a:pt x="1625" y="365"/>
                    <a:pt x="1261" y="1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1"/>
            <p:cNvSpPr/>
            <p:nvPr/>
          </p:nvSpPr>
          <p:spPr>
            <a:xfrm rot="-5400000">
              <a:off x="-1495125" y="2849549"/>
              <a:ext cx="508906" cy="508965"/>
            </a:xfrm>
            <a:custGeom>
              <a:avLst/>
              <a:gdLst/>
              <a:ahLst/>
              <a:cxnLst/>
              <a:rect l="l" t="t" r="r" b="b"/>
              <a:pathLst>
                <a:path w="17209" h="17211" fill="none" extrusionOk="0">
                  <a:moveTo>
                    <a:pt x="14689" y="2521"/>
                  </a:moveTo>
                  <a:cubicBezTo>
                    <a:pt x="16302" y="4135"/>
                    <a:pt x="17209" y="6324"/>
                    <a:pt x="17209" y="8605"/>
                  </a:cubicBezTo>
                  <a:cubicBezTo>
                    <a:pt x="17209" y="10887"/>
                    <a:pt x="16302" y="13076"/>
                    <a:pt x="14689" y="14689"/>
                  </a:cubicBezTo>
                  <a:cubicBezTo>
                    <a:pt x="13076" y="16304"/>
                    <a:pt x="10887" y="17210"/>
                    <a:pt x="8605" y="17210"/>
                  </a:cubicBezTo>
                  <a:cubicBezTo>
                    <a:pt x="6322" y="17210"/>
                    <a:pt x="4134" y="16304"/>
                    <a:pt x="2521" y="14689"/>
                  </a:cubicBezTo>
                  <a:cubicBezTo>
                    <a:pt x="906" y="13076"/>
                    <a:pt x="0" y="10887"/>
                    <a:pt x="0" y="8605"/>
                  </a:cubicBezTo>
                  <a:cubicBezTo>
                    <a:pt x="0" y="6324"/>
                    <a:pt x="906" y="4135"/>
                    <a:pt x="2521" y="2521"/>
                  </a:cubicBezTo>
                  <a:cubicBezTo>
                    <a:pt x="4134" y="908"/>
                    <a:pt x="6322" y="0"/>
                    <a:pt x="8605" y="0"/>
                  </a:cubicBezTo>
                  <a:cubicBezTo>
                    <a:pt x="10887" y="0"/>
                    <a:pt x="13076" y="908"/>
                    <a:pt x="14689" y="252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5" name="Google Shape;1075;p41"/>
          <p:cNvSpPr txBox="1">
            <a:spLocks noGrp="1"/>
          </p:cNvSpPr>
          <p:nvPr>
            <p:ph type="title"/>
          </p:nvPr>
        </p:nvSpPr>
        <p:spPr>
          <a:xfrm>
            <a:off x="630763" y="629214"/>
            <a:ext cx="448649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079" name="Google Shape;1079;p41"/>
          <p:cNvSpPr txBox="1"/>
          <p:nvPr/>
        </p:nvSpPr>
        <p:spPr>
          <a:xfrm>
            <a:off x="680135" y="1469820"/>
            <a:ext cx="6205936" cy="334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conclusion, the analysis presented offers valuable insights into customer purchasing behaviors and preferences, considering both geographic location and genre popularity, which can guide targeted strategies.</a:t>
            </a:r>
          </a:p>
          <a:p>
            <a:endParaRPr lang="en-US" sz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identifying high-revenue customers and monitoring their purchase frequency, companies can create effective strategies to re-engage inactive customers and reduce churn in at-risk segments.</a:t>
            </a:r>
          </a:p>
          <a:p>
            <a:endParaRPr lang="en-US" sz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data also underscores the strong appeal of genres like Rock across different regions, presenting opportunities for tailored cross-selling and upselling based on customer and regional preferences.</a:t>
            </a:r>
          </a:p>
          <a:p>
            <a:endParaRPr lang="en-US" sz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Additionally, examining the differing purchasing patterns of long-term and new customers highlights potential for loyalty programs and personalized offers to enhance retention and improve overall customer satisfaction</a:t>
            </a:r>
            <a:r>
              <a:rPr lang="en-US" sz="1600"/>
              <a:t>.</a:t>
            </a:r>
          </a:p>
        </p:txBody>
      </p:sp>
      <p:sp>
        <p:nvSpPr>
          <p:cNvPr id="1083" name="Google Shape;1083;p41"/>
          <p:cNvSpPr/>
          <p:nvPr/>
        </p:nvSpPr>
        <p:spPr>
          <a:xfrm>
            <a:off x="1862213" y="2784375"/>
            <a:ext cx="195000" cy="195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41"/>
          <p:cNvSpPr/>
          <p:nvPr/>
        </p:nvSpPr>
        <p:spPr>
          <a:xfrm>
            <a:off x="2096230" y="2599237"/>
            <a:ext cx="195000" cy="195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41"/>
          <p:cNvSpPr/>
          <p:nvPr/>
        </p:nvSpPr>
        <p:spPr>
          <a:xfrm>
            <a:off x="2467900" y="2979450"/>
            <a:ext cx="195000" cy="195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582" name="Google Shape;582;p26"/>
          <p:cNvSpPr txBox="1"/>
          <p:nvPr/>
        </p:nvSpPr>
        <p:spPr>
          <a:xfrm>
            <a:off x="713225" y="1324618"/>
            <a:ext cx="7704000" cy="2391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Problem Statement</a:t>
            </a:r>
          </a:p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Dataset Description</a:t>
            </a:r>
          </a:p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Objective key metrics and visualizations</a:t>
            </a:r>
          </a:p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Conclusion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596" name="Google Shape;596;p27"/>
          <p:cNvSpPr txBox="1">
            <a:spLocks noGrp="1"/>
          </p:cNvSpPr>
          <p:nvPr>
            <p:ph type="subTitle" idx="1"/>
          </p:nvPr>
        </p:nvSpPr>
        <p:spPr>
          <a:xfrm>
            <a:off x="720000" y="1630208"/>
            <a:ext cx="7597064" cy="16355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are hired as a data analyst at Chinook, and your objective is to analyze music record sales data to gain insights and make recommendations for the company's strategy in the physical music market.</a:t>
            </a:r>
            <a:endParaRPr sz="16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6" name="Google Shape;606;p28"/>
          <p:cNvGrpSpPr/>
          <p:nvPr/>
        </p:nvGrpSpPr>
        <p:grpSpPr>
          <a:xfrm>
            <a:off x="-3466238" y="-836879"/>
            <a:ext cx="7597486" cy="7597564"/>
            <a:chOff x="4764920" y="782326"/>
            <a:chExt cx="4765106" cy="4765156"/>
          </a:xfrm>
        </p:grpSpPr>
        <p:sp>
          <p:nvSpPr>
            <p:cNvPr id="607" name="Google Shape;607;p28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8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8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8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8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8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8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8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8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" name="Google Shape;630;p28"/>
          <p:cNvSpPr txBox="1">
            <a:spLocks noGrp="1"/>
          </p:cNvSpPr>
          <p:nvPr>
            <p:ph type="title"/>
          </p:nvPr>
        </p:nvSpPr>
        <p:spPr>
          <a:xfrm>
            <a:off x="4237041" y="327645"/>
            <a:ext cx="4082143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Database Schema</a:t>
            </a:r>
            <a:endParaRPr/>
          </a:p>
        </p:txBody>
      </p:sp>
      <p:pic>
        <p:nvPicPr>
          <p:cNvPr id="632" name="Google Shape;632;p2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260" r="25396"/>
          <a:stretch/>
        </p:blipFill>
        <p:spPr>
          <a:xfrm flipH="1">
            <a:off x="-492414" y="1865802"/>
            <a:ext cx="1834508" cy="222098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60C214D-F0C8-A0B5-38B4-42FA2CF9A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8364" y="939719"/>
            <a:ext cx="3493427" cy="34130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29"/>
          <p:cNvGrpSpPr/>
          <p:nvPr/>
        </p:nvGrpSpPr>
        <p:grpSpPr>
          <a:xfrm>
            <a:off x="6126962" y="-866404"/>
            <a:ext cx="7597486" cy="7597564"/>
            <a:chOff x="4764920" y="782326"/>
            <a:chExt cx="4765106" cy="4765156"/>
          </a:xfrm>
        </p:grpSpPr>
        <p:sp>
          <p:nvSpPr>
            <p:cNvPr id="638" name="Google Shape;638;p29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9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9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9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9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9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9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9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9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9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9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9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9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9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9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9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9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9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9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9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" name="Google Shape;661;p29"/>
          <p:cNvSpPr txBox="1">
            <a:spLocks noGrp="1"/>
          </p:cNvSpPr>
          <p:nvPr>
            <p:ph type="title"/>
          </p:nvPr>
        </p:nvSpPr>
        <p:spPr>
          <a:xfrm>
            <a:off x="1363247" y="209964"/>
            <a:ext cx="4203971" cy="6614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Dataset Description</a:t>
            </a:r>
            <a:endParaRPr sz="3000"/>
          </a:p>
        </p:txBody>
      </p:sp>
      <p:pic>
        <p:nvPicPr>
          <p:cNvPr id="663" name="Google Shape;663;p29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0872" r="20872"/>
          <a:stretch/>
        </p:blipFill>
        <p:spPr>
          <a:xfrm>
            <a:off x="8593479" y="2264186"/>
            <a:ext cx="1101041" cy="141365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Google Shape;596;p27">
            <a:extLst>
              <a:ext uri="{FF2B5EF4-FFF2-40B4-BE49-F238E27FC236}">
                <a16:creationId xmlns:a16="http://schemas.microsoft.com/office/drawing/2014/main" id="{20D94F7D-DE8F-C9CE-5EF7-A452796E8C7F}"/>
              </a:ext>
            </a:extLst>
          </p:cNvPr>
          <p:cNvSpPr txBox="1">
            <a:spLocks/>
          </p:cNvSpPr>
          <p:nvPr/>
        </p:nvSpPr>
        <p:spPr>
          <a:xfrm>
            <a:off x="159819" y="910193"/>
            <a:ext cx="2998508" cy="38464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0"/>
            <a:r>
              <a:rPr lang="en-US" sz="800" b="1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customer:</a:t>
            </a:r>
            <a:endParaRPr lang="en-US" sz="800" b="1">
              <a:effectLst/>
            </a:endParaRP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customer_id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Unique identifier assigned to each customer.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first_name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given name or first name of a customer.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last_name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surname or family name of a customer.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company: The name of the company associated with a customer.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address: The street address of a customer's location.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city: The city where a customer is located.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state: The state or province where a customer is located.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country: The country where a customer is located.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postal_code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postal or zip code of a customer's address.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phone: The phone number of a customer.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fax: The fax number associated with a customer.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email: The email address of a customer.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support_rep_id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employee ID of the support representative assigned to a customer</a:t>
            </a:r>
            <a:r>
              <a:rPr lang="en-US" sz="9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br>
              <a:rPr lang="en-US"/>
            </a:br>
            <a:r>
              <a:rPr lang="en-US" sz="800" b="1"/>
              <a:t>invoice:</a:t>
            </a:r>
          </a:p>
          <a:p>
            <a:r>
              <a:rPr lang="en-US" sz="800" err="1"/>
              <a:t>invoice_id</a:t>
            </a:r>
            <a:r>
              <a:rPr lang="en-US" sz="800"/>
              <a:t>: Unique identifier assigned to each invoice.</a:t>
            </a:r>
          </a:p>
          <a:p>
            <a:r>
              <a:rPr lang="en-US" sz="800" err="1"/>
              <a:t>customer_id</a:t>
            </a:r>
            <a:r>
              <a:rPr lang="en-US" sz="800"/>
              <a:t>: The customer ID associated with the invoice.</a:t>
            </a:r>
          </a:p>
          <a:p>
            <a:r>
              <a:rPr lang="en-US" sz="800" err="1"/>
              <a:t>invoice_date</a:t>
            </a:r>
            <a:r>
              <a:rPr lang="en-US" sz="800"/>
              <a:t>: The date when the invoice was generated or issued.</a:t>
            </a:r>
          </a:p>
          <a:p>
            <a:r>
              <a:rPr lang="en-US" sz="800" err="1"/>
              <a:t>billing_address</a:t>
            </a:r>
            <a:r>
              <a:rPr lang="en-US" sz="800"/>
              <a:t>: The street address used for billing purposes.</a:t>
            </a:r>
          </a:p>
          <a:p>
            <a:r>
              <a:rPr lang="en-US" sz="800" err="1"/>
              <a:t>billing_city</a:t>
            </a:r>
            <a:r>
              <a:rPr lang="en-US" sz="800"/>
              <a:t>: The city used for billing purposes.</a:t>
            </a:r>
          </a:p>
          <a:p>
            <a:r>
              <a:rPr lang="en-US" sz="800" err="1"/>
              <a:t>billing_state</a:t>
            </a:r>
            <a:r>
              <a:rPr lang="en-US" sz="800"/>
              <a:t>: The state or province used for billing purposes.</a:t>
            </a:r>
          </a:p>
          <a:p>
            <a:r>
              <a:rPr lang="en-US" sz="800" err="1"/>
              <a:t>billing_country</a:t>
            </a:r>
            <a:r>
              <a:rPr lang="en-US" sz="800"/>
              <a:t>: The country used for billing purposes.</a:t>
            </a:r>
          </a:p>
          <a:p>
            <a:r>
              <a:rPr lang="en-US" sz="800" err="1"/>
              <a:t>billing_postal_code</a:t>
            </a:r>
            <a:r>
              <a:rPr lang="en-US" sz="800"/>
              <a:t>: The postal or zip code used for billing purposes.</a:t>
            </a:r>
          </a:p>
          <a:p>
            <a:r>
              <a:rPr lang="en-US" sz="800"/>
              <a:t>total: The total amount due on the invoice.</a:t>
            </a:r>
          </a:p>
          <a:p>
            <a:endPara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Google Shape;596;p27">
            <a:extLst>
              <a:ext uri="{FF2B5EF4-FFF2-40B4-BE49-F238E27FC236}">
                <a16:creationId xmlns:a16="http://schemas.microsoft.com/office/drawing/2014/main" id="{302C8906-F785-33CB-A01D-7ACEE2D5003C}"/>
              </a:ext>
            </a:extLst>
          </p:cNvPr>
          <p:cNvSpPr txBox="1">
            <a:spLocks/>
          </p:cNvSpPr>
          <p:nvPr/>
        </p:nvSpPr>
        <p:spPr>
          <a:xfrm>
            <a:off x="3065172" y="993668"/>
            <a:ext cx="2998508" cy="38464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0"/>
            <a:r>
              <a:rPr lang="en-US" sz="800" b="1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invoice_line</a:t>
            </a:r>
            <a:r>
              <a:rPr lang="en-US" sz="800" b="1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  <a:endParaRPr lang="en-US" sz="800">
              <a:effectLst/>
            </a:endParaRP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invoice_line_id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Unique identifier assigned to each line item on an invoice.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invoice_id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invoice ID to which the line item belongs.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track_id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ID of the track or product included in the line item.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unit_price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price per unit for the line item.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quantity: The quantity of units for the line item.</a:t>
            </a:r>
          </a:p>
          <a:p>
            <a:pPr rtl="0" fontAlgn="base">
              <a:buFont typeface="Arial" panose="020B0604020202020204" pitchFamily="34" charset="0"/>
              <a:buChar char="•"/>
            </a:pPr>
            <a:endParaRPr lang="en-US" sz="800">
              <a:latin typeface="Arial" panose="020B0604020202020204" pitchFamily="34" charset="0"/>
            </a:endParaRPr>
          </a:p>
          <a:p>
            <a:pPr rtl="0"/>
            <a:r>
              <a:rPr lang="en-US" sz="800" b="1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playlist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  <a:endParaRPr lang="en-US" sz="800">
              <a:effectLst/>
            </a:endParaRP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playlist_id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Unique identifier assigned to each playlist.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name: The name or title of the playlist.</a:t>
            </a:r>
          </a:p>
          <a:p>
            <a:pPr rtl="0"/>
            <a:br>
              <a:rPr lang="en-US" sz="1000"/>
            </a:br>
            <a:r>
              <a:rPr lang="en-US" sz="800" b="1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playlist_track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  <a:endParaRPr lang="en-US" sz="800">
              <a:effectLst/>
            </a:endParaRP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playlist_id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ID of the playlist to which the track belongs.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track_id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ID of the track included in the playlist.</a:t>
            </a:r>
          </a:p>
          <a:p>
            <a:pPr rtl="0"/>
            <a:br>
              <a:rPr lang="en-US" sz="800"/>
            </a:br>
            <a:r>
              <a:rPr lang="en-US" sz="800" b="1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track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  <a:endParaRPr lang="en-US" sz="800">
              <a:effectLst/>
            </a:endParaRP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track_id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Unique identifier assigned to each track or song.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name: The title or name of the track.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album_id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ID of the album to which the track belongs.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media_type_id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ID of the media type associated with the track.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genre_id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ID of the genre associated with the track.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composer: The name of the composer or artist who composed the track.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milliseconds: The duration of the track in milliseconds.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bytes: The file size of the track in bytes.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800" b="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unit_price</a:t>
            </a:r>
            <a:r>
              <a:rPr lang="en-US" sz="8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The price per unit for the track.</a:t>
            </a:r>
          </a:p>
          <a:p>
            <a:pPr rtl="0" fontAlgn="base"/>
            <a:endParaRPr lang="en-US" sz="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0"/>
          <p:cNvSpPr txBox="1">
            <a:spLocks noGrp="1"/>
          </p:cNvSpPr>
          <p:nvPr>
            <p:ph type="title"/>
          </p:nvPr>
        </p:nvSpPr>
        <p:spPr>
          <a:xfrm>
            <a:off x="66473" y="134088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Yearly track sales analysis</a:t>
            </a:r>
            <a:endParaRPr/>
          </a:p>
        </p:txBody>
      </p:sp>
      <p:sp>
        <p:nvSpPr>
          <p:cNvPr id="670" name="Google Shape;670;p30"/>
          <p:cNvSpPr txBox="1">
            <a:spLocks noGrp="1"/>
          </p:cNvSpPr>
          <p:nvPr>
            <p:ph type="subTitle" idx="1"/>
          </p:nvPr>
        </p:nvSpPr>
        <p:spPr>
          <a:xfrm>
            <a:off x="11499" y="949133"/>
            <a:ext cx="5200552" cy="15056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/>
              <a:t>Peak Sales in 2019:</a:t>
            </a:r>
            <a:r>
              <a:rPr lang="en-US"/>
              <a:t> Track sales peaked at 1,234, likely driven by heightened demand or successful promotional efforts.</a:t>
            </a:r>
          </a:p>
          <a:p>
            <a:pPr marL="152400" indent="0"/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Stable Sales Trend:</a:t>
            </a:r>
            <a:r>
              <a:rPr lang="en-US"/>
              <a:t> Sales demonstrated consistency over the years, with a minor decline to 1,150 in 2020, reflecting sustained customer engagement.</a:t>
            </a:r>
          </a:p>
        </p:txBody>
      </p:sp>
      <p:grpSp>
        <p:nvGrpSpPr>
          <p:cNvPr id="673" name="Google Shape;673;p30"/>
          <p:cNvGrpSpPr/>
          <p:nvPr/>
        </p:nvGrpSpPr>
        <p:grpSpPr>
          <a:xfrm rot="1324229" flipH="1">
            <a:off x="4720741" y="607938"/>
            <a:ext cx="8625184" cy="8625184"/>
            <a:chOff x="3644723" y="-4992177"/>
            <a:chExt cx="10337753" cy="10337753"/>
          </a:xfrm>
        </p:grpSpPr>
        <p:grpSp>
          <p:nvGrpSpPr>
            <p:cNvPr id="674" name="Google Shape;674;p30"/>
            <p:cNvGrpSpPr/>
            <p:nvPr/>
          </p:nvGrpSpPr>
          <p:grpSpPr>
            <a:xfrm>
              <a:off x="4908062" y="-3516454"/>
              <a:ext cx="7597486" cy="7597564"/>
              <a:chOff x="4764920" y="782326"/>
              <a:chExt cx="4765106" cy="4765156"/>
            </a:xfrm>
          </p:grpSpPr>
          <p:sp>
            <p:nvSpPr>
              <p:cNvPr id="675" name="Google Shape;675;p3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8" name="Google Shape;698;p30"/>
            <p:cNvGrpSpPr/>
            <p:nvPr/>
          </p:nvGrpSpPr>
          <p:grpSpPr>
            <a:xfrm rot="-2700000">
              <a:off x="4511844" y="-2831440"/>
              <a:ext cx="8603511" cy="6016279"/>
              <a:chOff x="7736609" y="5069158"/>
              <a:chExt cx="3202907" cy="2239734"/>
            </a:xfrm>
          </p:grpSpPr>
          <p:sp>
            <p:nvSpPr>
              <p:cNvPr id="699" name="Google Shape;699;p30"/>
              <p:cNvSpPr/>
              <p:nvPr/>
            </p:nvSpPr>
            <p:spPr>
              <a:xfrm>
                <a:off x="7736609" y="6156185"/>
                <a:ext cx="1565829" cy="541728"/>
              </a:xfrm>
              <a:custGeom>
                <a:avLst/>
                <a:gdLst/>
                <a:ahLst/>
                <a:cxnLst/>
                <a:rect l="l" t="t" r="r" b="b"/>
                <a:pathLst>
                  <a:path w="51733" h="17898" extrusionOk="0">
                    <a:moveTo>
                      <a:pt x="51733" y="0"/>
                    </a:moveTo>
                    <a:lnTo>
                      <a:pt x="2542" y="5230"/>
                    </a:lnTo>
                    <a:lnTo>
                      <a:pt x="0" y="17897"/>
                    </a:lnTo>
                    <a:lnTo>
                      <a:pt x="51733" y="0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0"/>
              <p:cNvSpPr/>
              <p:nvPr/>
            </p:nvSpPr>
            <p:spPr>
              <a:xfrm>
                <a:off x="9365666" y="5774451"/>
                <a:ext cx="1573849" cy="363271"/>
              </a:xfrm>
              <a:custGeom>
                <a:avLst/>
                <a:gdLst/>
                <a:ahLst/>
                <a:cxnLst/>
                <a:rect l="l" t="t" r="r" b="b"/>
                <a:pathLst>
                  <a:path w="51998" h="12002" extrusionOk="0">
                    <a:moveTo>
                      <a:pt x="51998" y="1"/>
                    </a:moveTo>
                    <a:lnTo>
                      <a:pt x="0" y="12001"/>
                    </a:lnTo>
                    <a:lnTo>
                      <a:pt x="0" y="12001"/>
                    </a:lnTo>
                    <a:lnTo>
                      <a:pt x="49260" y="9217"/>
                    </a:lnTo>
                    <a:lnTo>
                      <a:pt x="51998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0"/>
              <p:cNvSpPr/>
              <p:nvPr/>
            </p:nvSpPr>
            <p:spPr>
              <a:xfrm>
                <a:off x="8005717" y="6427018"/>
                <a:ext cx="984783" cy="881874"/>
              </a:xfrm>
              <a:custGeom>
                <a:avLst/>
                <a:gdLst/>
                <a:ahLst/>
                <a:cxnLst/>
                <a:rect l="l" t="t" r="r" b="b"/>
                <a:pathLst>
                  <a:path w="32536" h="29136" extrusionOk="0">
                    <a:moveTo>
                      <a:pt x="32535" y="1"/>
                    </a:moveTo>
                    <a:lnTo>
                      <a:pt x="0" y="20359"/>
                    </a:lnTo>
                    <a:lnTo>
                      <a:pt x="7680" y="29136"/>
                    </a:lnTo>
                    <a:lnTo>
                      <a:pt x="32535" y="1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0"/>
              <p:cNvSpPr/>
              <p:nvPr/>
            </p:nvSpPr>
            <p:spPr>
              <a:xfrm>
                <a:off x="9534831" y="5069158"/>
                <a:ext cx="984753" cy="881934"/>
              </a:xfrm>
              <a:custGeom>
                <a:avLst/>
                <a:gdLst/>
                <a:ahLst/>
                <a:cxnLst/>
                <a:rect l="l" t="t" r="r" b="b"/>
                <a:pathLst>
                  <a:path w="32535" h="29138" extrusionOk="0">
                    <a:moveTo>
                      <a:pt x="24856" y="1"/>
                    </a:moveTo>
                    <a:lnTo>
                      <a:pt x="0" y="29137"/>
                    </a:lnTo>
                    <a:lnTo>
                      <a:pt x="32535" y="8779"/>
                    </a:lnTo>
                    <a:lnTo>
                      <a:pt x="24856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30"/>
            <p:cNvGrpSpPr/>
            <p:nvPr/>
          </p:nvGrpSpPr>
          <p:grpSpPr>
            <a:xfrm>
              <a:off x="7800768" y="-623638"/>
              <a:ext cx="1812054" cy="1811982"/>
              <a:chOff x="7800768" y="-623638"/>
              <a:chExt cx="1812054" cy="1811982"/>
            </a:xfrm>
          </p:grpSpPr>
          <p:sp>
            <p:nvSpPr>
              <p:cNvPr id="704" name="Google Shape;704;p30"/>
              <p:cNvSpPr/>
              <p:nvPr/>
            </p:nvSpPr>
            <p:spPr>
              <a:xfrm>
                <a:off x="7800768" y="-623638"/>
                <a:ext cx="1812054" cy="1811982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5292" extrusionOk="0">
                    <a:moveTo>
                      <a:pt x="12647" y="0"/>
                    </a:moveTo>
                    <a:cubicBezTo>
                      <a:pt x="9292" y="0"/>
                      <a:pt x="6076" y="1332"/>
                      <a:pt x="3704" y="3704"/>
                    </a:cubicBezTo>
                    <a:cubicBezTo>
                      <a:pt x="1332" y="6075"/>
                      <a:pt x="0" y="9292"/>
                      <a:pt x="0" y="12645"/>
                    </a:cubicBezTo>
                    <a:cubicBezTo>
                      <a:pt x="0" y="16000"/>
                      <a:pt x="1332" y="19216"/>
                      <a:pt x="3704" y="21588"/>
                    </a:cubicBezTo>
                    <a:cubicBezTo>
                      <a:pt x="6076" y="23959"/>
                      <a:pt x="9292" y="25292"/>
                      <a:pt x="12647" y="25292"/>
                    </a:cubicBezTo>
                    <a:cubicBezTo>
                      <a:pt x="16000" y="25292"/>
                      <a:pt x="19218" y="23959"/>
                      <a:pt x="21588" y="21588"/>
                    </a:cubicBezTo>
                    <a:cubicBezTo>
                      <a:pt x="23960" y="19216"/>
                      <a:pt x="25292" y="16000"/>
                      <a:pt x="25292" y="12645"/>
                    </a:cubicBezTo>
                    <a:cubicBezTo>
                      <a:pt x="25292" y="9292"/>
                      <a:pt x="23960" y="6075"/>
                      <a:pt x="21588" y="3704"/>
                    </a:cubicBezTo>
                    <a:cubicBezTo>
                      <a:pt x="19218" y="1332"/>
                      <a:pt x="16000" y="0"/>
                      <a:pt x="126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0"/>
              <p:cNvSpPr/>
              <p:nvPr/>
            </p:nvSpPr>
            <p:spPr>
              <a:xfrm>
                <a:off x="8648548" y="224105"/>
                <a:ext cx="116491" cy="116491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26" extrusionOk="0">
                    <a:moveTo>
                      <a:pt x="813" y="1"/>
                    </a:moveTo>
                    <a:cubicBezTo>
                      <a:pt x="365" y="1"/>
                      <a:pt x="0" y="365"/>
                      <a:pt x="0" y="813"/>
                    </a:cubicBezTo>
                    <a:cubicBezTo>
                      <a:pt x="0" y="1261"/>
                      <a:pt x="365" y="1626"/>
                      <a:pt x="813" y="1626"/>
                    </a:cubicBezTo>
                    <a:cubicBezTo>
                      <a:pt x="1261" y="1626"/>
                      <a:pt x="1625" y="1261"/>
                      <a:pt x="1625" y="813"/>
                    </a:cubicBezTo>
                    <a:cubicBezTo>
                      <a:pt x="1625" y="365"/>
                      <a:pt x="1261" y="1"/>
                      <a:pt x="813" y="1"/>
                    </a:cubicBezTo>
                    <a:close/>
                  </a:path>
                </a:pathLst>
              </a:custGeom>
              <a:solidFill>
                <a:srgbClr val="09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6" name="Google Shape;706;p30"/>
          <p:cNvGrpSpPr/>
          <p:nvPr/>
        </p:nvGrpSpPr>
        <p:grpSpPr>
          <a:xfrm rot="-2156916">
            <a:off x="6303174" y="1689054"/>
            <a:ext cx="715725" cy="2096533"/>
            <a:chOff x="7165266" y="1846878"/>
            <a:chExt cx="715675" cy="2096388"/>
          </a:xfrm>
        </p:grpSpPr>
        <p:sp>
          <p:nvSpPr>
            <p:cNvPr id="707" name="Google Shape;707;p30"/>
            <p:cNvSpPr/>
            <p:nvPr/>
          </p:nvSpPr>
          <p:spPr>
            <a:xfrm>
              <a:off x="7165266" y="1991284"/>
              <a:ext cx="715675" cy="715675"/>
            </a:xfrm>
            <a:custGeom>
              <a:avLst/>
              <a:gdLst/>
              <a:ahLst/>
              <a:cxnLst/>
              <a:rect l="l" t="t" r="r" b="b"/>
              <a:pathLst>
                <a:path w="23645" h="23645" extrusionOk="0">
                  <a:moveTo>
                    <a:pt x="11823" y="1"/>
                  </a:moveTo>
                  <a:cubicBezTo>
                    <a:pt x="8688" y="1"/>
                    <a:pt x="5680" y="1246"/>
                    <a:pt x="3463" y="3463"/>
                  </a:cubicBezTo>
                  <a:cubicBezTo>
                    <a:pt x="1247" y="5680"/>
                    <a:pt x="1" y="8687"/>
                    <a:pt x="1" y="11822"/>
                  </a:cubicBezTo>
                  <a:cubicBezTo>
                    <a:pt x="1" y="14958"/>
                    <a:pt x="1247" y="17965"/>
                    <a:pt x="3463" y="20182"/>
                  </a:cubicBezTo>
                  <a:cubicBezTo>
                    <a:pt x="5680" y="22399"/>
                    <a:pt x="8688" y="23644"/>
                    <a:pt x="11823" y="23644"/>
                  </a:cubicBezTo>
                  <a:cubicBezTo>
                    <a:pt x="14958" y="23644"/>
                    <a:pt x="17964" y="22399"/>
                    <a:pt x="20182" y="20182"/>
                  </a:cubicBezTo>
                  <a:cubicBezTo>
                    <a:pt x="22399" y="17965"/>
                    <a:pt x="23644" y="14958"/>
                    <a:pt x="23644" y="11822"/>
                  </a:cubicBezTo>
                  <a:cubicBezTo>
                    <a:pt x="23644" y="8687"/>
                    <a:pt x="22399" y="5680"/>
                    <a:pt x="20182" y="3463"/>
                  </a:cubicBezTo>
                  <a:cubicBezTo>
                    <a:pt x="17964" y="1246"/>
                    <a:pt x="14958" y="1"/>
                    <a:pt x="1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7302892" y="2128911"/>
              <a:ext cx="440422" cy="440422"/>
            </a:xfrm>
            <a:custGeom>
              <a:avLst/>
              <a:gdLst/>
              <a:ahLst/>
              <a:cxnLst/>
              <a:rect l="l" t="t" r="r" b="b"/>
              <a:pathLst>
                <a:path w="14551" h="14551" extrusionOk="0">
                  <a:moveTo>
                    <a:pt x="7276" y="1"/>
                  </a:moveTo>
                  <a:cubicBezTo>
                    <a:pt x="5346" y="1"/>
                    <a:pt x="3496" y="768"/>
                    <a:pt x="2132" y="2131"/>
                  </a:cubicBezTo>
                  <a:cubicBezTo>
                    <a:pt x="767" y="3496"/>
                    <a:pt x="1" y="5346"/>
                    <a:pt x="1" y="7275"/>
                  </a:cubicBezTo>
                  <a:cubicBezTo>
                    <a:pt x="1" y="9205"/>
                    <a:pt x="767" y="11055"/>
                    <a:pt x="2132" y="12420"/>
                  </a:cubicBezTo>
                  <a:cubicBezTo>
                    <a:pt x="3496" y="13783"/>
                    <a:pt x="5346" y="14550"/>
                    <a:pt x="7276" y="14550"/>
                  </a:cubicBezTo>
                  <a:cubicBezTo>
                    <a:pt x="9205" y="14550"/>
                    <a:pt x="11056" y="13783"/>
                    <a:pt x="12420" y="12420"/>
                  </a:cubicBezTo>
                  <a:cubicBezTo>
                    <a:pt x="13784" y="11055"/>
                    <a:pt x="14550" y="9205"/>
                    <a:pt x="14550" y="7275"/>
                  </a:cubicBezTo>
                  <a:cubicBezTo>
                    <a:pt x="14550" y="5346"/>
                    <a:pt x="13784" y="3496"/>
                    <a:pt x="12420" y="2131"/>
                  </a:cubicBezTo>
                  <a:cubicBezTo>
                    <a:pt x="11056" y="768"/>
                    <a:pt x="9205" y="1"/>
                    <a:pt x="7276" y="1"/>
                  </a:cubicBezTo>
                  <a:close/>
                </a:path>
              </a:pathLst>
            </a:custGeom>
            <a:solidFill>
              <a:srgbClr val="AAAAAA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7391576" y="2217594"/>
              <a:ext cx="263055" cy="263055"/>
            </a:xfrm>
            <a:custGeom>
              <a:avLst/>
              <a:gdLst/>
              <a:ahLst/>
              <a:cxnLst/>
              <a:rect l="l" t="t" r="r" b="b"/>
              <a:pathLst>
                <a:path w="8691" h="8691" extrusionOk="0">
                  <a:moveTo>
                    <a:pt x="4346" y="1"/>
                  </a:moveTo>
                  <a:cubicBezTo>
                    <a:pt x="1946" y="1"/>
                    <a:pt x="1" y="1946"/>
                    <a:pt x="1" y="4345"/>
                  </a:cubicBezTo>
                  <a:cubicBezTo>
                    <a:pt x="1" y="6745"/>
                    <a:pt x="1946" y="8690"/>
                    <a:pt x="4346" y="8690"/>
                  </a:cubicBezTo>
                  <a:cubicBezTo>
                    <a:pt x="6745" y="8690"/>
                    <a:pt x="8690" y="6745"/>
                    <a:pt x="8690" y="4345"/>
                  </a:cubicBezTo>
                  <a:cubicBezTo>
                    <a:pt x="8690" y="1946"/>
                    <a:pt x="6745" y="1"/>
                    <a:pt x="4346" y="1"/>
                  </a:cubicBezTo>
                  <a:close/>
                </a:path>
              </a:pathLst>
            </a:custGeom>
            <a:solidFill>
              <a:srgbClr val="2020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7449538" y="1846878"/>
              <a:ext cx="200280" cy="278824"/>
            </a:xfrm>
            <a:custGeom>
              <a:avLst/>
              <a:gdLst/>
              <a:ahLst/>
              <a:cxnLst/>
              <a:rect l="l" t="t" r="r" b="b"/>
              <a:pathLst>
                <a:path w="6617" h="9212" extrusionOk="0">
                  <a:moveTo>
                    <a:pt x="1026" y="0"/>
                  </a:moveTo>
                  <a:cubicBezTo>
                    <a:pt x="952" y="0"/>
                    <a:pt x="889" y="56"/>
                    <a:pt x="880" y="132"/>
                  </a:cubicBezTo>
                  <a:lnTo>
                    <a:pt x="9" y="8483"/>
                  </a:lnTo>
                  <a:cubicBezTo>
                    <a:pt x="0" y="8564"/>
                    <a:pt x="58" y="8635"/>
                    <a:pt x="139" y="8643"/>
                  </a:cubicBezTo>
                  <a:lnTo>
                    <a:pt x="5576" y="9211"/>
                  </a:lnTo>
                  <a:cubicBezTo>
                    <a:pt x="5581" y="9211"/>
                    <a:pt x="5586" y="9212"/>
                    <a:pt x="5591" y="9212"/>
                  </a:cubicBezTo>
                  <a:cubicBezTo>
                    <a:pt x="5665" y="9212"/>
                    <a:pt x="5729" y="9157"/>
                    <a:pt x="5736" y="9081"/>
                  </a:cubicBezTo>
                  <a:lnTo>
                    <a:pt x="6609" y="730"/>
                  </a:lnTo>
                  <a:cubicBezTo>
                    <a:pt x="6617" y="649"/>
                    <a:pt x="6558" y="577"/>
                    <a:pt x="6478" y="568"/>
                  </a:cubicBezTo>
                  <a:lnTo>
                    <a:pt x="1042" y="1"/>
                  </a:lnTo>
                  <a:cubicBezTo>
                    <a:pt x="1036" y="0"/>
                    <a:pt x="103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7413944" y="2208575"/>
              <a:ext cx="198192" cy="257001"/>
            </a:xfrm>
            <a:custGeom>
              <a:avLst/>
              <a:gdLst/>
              <a:ahLst/>
              <a:cxnLst/>
              <a:rect l="l" t="t" r="r" b="b"/>
              <a:pathLst>
                <a:path w="6548" h="8491" extrusionOk="0">
                  <a:moveTo>
                    <a:pt x="889" y="1"/>
                  </a:moveTo>
                  <a:cubicBezTo>
                    <a:pt x="851" y="1"/>
                    <a:pt x="819" y="29"/>
                    <a:pt x="815" y="67"/>
                  </a:cubicBezTo>
                  <a:lnTo>
                    <a:pt x="5" y="7826"/>
                  </a:lnTo>
                  <a:cubicBezTo>
                    <a:pt x="0" y="7867"/>
                    <a:pt x="30" y="7902"/>
                    <a:pt x="70" y="7907"/>
                  </a:cubicBezTo>
                  <a:lnTo>
                    <a:pt x="5653" y="8490"/>
                  </a:lnTo>
                  <a:cubicBezTo>
                    <a:pt x="5656" y="8490"/>
                    <a:pt x="5659" y="8490"/>
                    <a:pt x="5661" y="8490"/>
                  </a:cubicBezTo>
                  <a:cubicBezTo>
                    <a:pt x="5698" y="8490"/>
                    <a:pt x="5729" y="8462"/>
                    <a:pt x="5733" y="8424"/>
                  </a:cubicBezTo>
                  <a:lnTo>
                    <a:pt x="6543" y="665"/>
                  </a:lnTo>
                  <a:cubicBezTo>
                    <a:pt x="6548" y="625"/>
                    <a:pt x="6518" y="588"/>
                    <a:pt x="6477" y="585"/>
                  </a:cubicBezTo>
                  <a:lnTo>
                    <a:pt x="895" y="1"/>
                  </a:lnTo>
                  <a:cubicBezTo>
                    <a:pt x="893" y="1"/>
                    <a:pt x="891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7312972" y="3582205"/>
              <a:ext cx="130937" cy="131633"/>
            </a:xfrm>
            <a:custGeom>
              <a:avLst/>
              <a:gdLst/>
              <a:ahLst/>
              <a:cxnLst/>
              <a:rect l="l" t="t" r="r" b="b"/>
              <a:pathLst>
                <a:path w="4326" h="4349" extrusionOk="0">
                  <a:moveTo>
                    <a:pt x="476" y="0"/>
                  </a:moveTo>
                  <a:cubicBezTo>
                    <a:pt x="439" y="0"/>
                    <a:pt x="406" y="28"/>
                    <a:pt x="403" y="66"/>
                  </a:cubicBezTo>
                  <a:lnTo>
                    <a:pt x="5" y="3873"/>
                  </a:lnTo>
                  <a:cubicBezTo>
                    <a:pt x="1" y="3913"/>
                    <a:pt x="30" y="3949"/>
                    <a:pt x="70" y="3954"/>
                  </a:cubicBezTo>
                  <a:lnTo>
                    <a:pt x="3844" y="4348"/>
                  </a:lnTo>
                  <a:cubicBezTo>
                    <a:pt x="3846" y="4348"/>
                    <a:pt x="3848" y="4348"/>
                    <a:pt x="3851" y="4348"/>
                  </a:cubicBezTo>
                  <a:cubicBezTo>
                    <a:pt x="3888" y="4348"/>
                    <a:pt x="3920" y="4320"/>
                    <a:pt x="3924" y="4282"/>
                  </a:cubicBezTo>
                  <a:lnTo>
                    <a:pt x="4321" y="475"/>
                  </a:lnTo>
                  <a:cubicBezTo>
                    <a:pt x="4326" y="435"/>
                    <a:pt x="4297" y="399"/>
                    <a:pt x="4257" y="394"/>
                  </a:cubicBezTo>
                  <a:lnTo>
                    <a:pt x="483" y="0"/>
                  </a:lnTo>
                  <a:cubicBezTo>
                    <a:pt x="480" y="0"/>
                    <a:pt x="478" y="0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7348294" y="2114231"/>
              <a:ext cx="215262" cy="1564648"/>
            </a:xfrm>
            <a:custGeom>
              <a:avLst/>
              <a:gdLst/>
              <a:ahLst/>
              <a:cxnLst/>
              <a:rect l="l" t="t" r="r" b="b"/>
              <a:pathLst>
                <a:path w="7112" h="51694" extrusionOk="0">
                  <a:moveTo>
                    <a:pt x="5302" y="0"/>
                  </a:moveTo>
                  <a:lnTo>
                    <a:pt x="0" y="51504"/>
                  </a:lnTo>
                  <a:lnTo>
                    <a:pt x="1808" y="51693"/>
                  </a:lnTo>
                  <a:lnTo>
                    <a:pt x="7111" y="189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7484316" y="2308548"/>
              <a:ext cx="57932" cy="55087"/>
            </a:xfrm>
            <a:custGeom>
              <a:avLst/>
              <a:gdLst/>
              <a:ahLst/>
              <a:cxnLst/>
              <a:rect l="l" t="t" r="r" b="b"/>
              <a:pathLst>
                <a:path w="1914" h="1820" extrusionOk="0">
                  <a:moveTo>
                    <a:pt x="956" y="1"/>
                  </a:moveTo>
                  <a:cubicBezTo>
                    <a:pt x="496" y="1"/>
                    <a:pt x="101" y="348"/>
                    <a:pt x="52" y="816"/>
                  </a:cubicBezTo>
                  <a:cubicBezTo>
                    <a:pt x="0" y="1315"/>
                    <a:pt x="363" y="1763"/>
                    <a:pt x="862" y="1815"/>
                  </a:cubicBezTo>
                  <a:cubicBezTo>
                    <a:pt x="895" y="1818"/>
                    <a:pt x="927" y="1820"/>
                    <a:pt x="959" y="1820"/>
                  </a:cubicBezTo>
                  <a:cubicBezTo>
                    <a:pt x="1418" y="1820"/>
                    <a:pt x="1813" y="1472"/>
                    <a:pt x="1861" y="1005"/>
                  </a:cubicBezTo>
                  <a:cubicBezTo>
                    <a:pt x="1914" y="505"/>
                    <a:pt x="1550" y="58"/>
                    <a:pt x="1051" y="6"/>
                  </a:cubicBezTo>
                  <a:cubicBezTo>
                    <a:pt x="1019" y="2"/>
                    <a:pt x="988" y="1"/>
                    <a:pt x="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7289000" y="3667135"/>
              <a:ext cx="173160" cy="276130"/>
            </a:xfrm>
            <a:custGeom>
              <a:avLst/>
              <a:gdLst/>
              <a:ahLst/>
              <a:cxnLst/>
              <a:rect l="l" t="t" r="r" b="b"/>
              <a:pathLst>
                <a:path w="5721" h="9123" extrusionOk="0">
                  <a:moveTo>
                    <a:pt x="64" y="1"/>
                  </a:moveTo>
                  <a:cubicBezTo>
                    <a:pt x="28" y="1"/>
                    <a:pt x="0" y="30"/>
                    <a:pt x="0" y="67"/>
                  </a:cubicBezTo>
                  <a:lnTo>
                    <a:pt x="101" y="8668"/>
                  </a:lnTo>
                  <a:cubicBezTo>
                    <a:pt x="101" y="8708"/>
                    <a:pt x="134" y="8745"/>
                    <a:pt x="175" y="8749"/>
                  </a:cubicBezTo>
                  <a:lnTo>
                    <a:pt x="3746" y="9122"/>
                  </a:lnTo>
                  <a:cubicBezTo>
                    <a:pt x="3749" y="9123"/>
                    <a:pt x="3752" y="9123"/>
                    <a:pt x="3755" y="9123"/>
                  </a:cubicBezTo>
                  <a:cubicBezTo>
                    <a:pt x="3793" y="9123"/>
                    <a:pt x="3828" y="9095"/>
                    <a:pt x="3835" y="9058"/>
                  </a:cubicBezTo>
                  <a:lnTo>
                    <a:pt x="5711" y="664"/>
                  </a:lnTo>
                  <a:cubicBezTo>
                    <a:pt x="5721" y="624"/>
                    <a:pt x="5695" y="589"/>
                    <a:pt x="5655" y="584"/>
                  </a:cubicBezTo>
                  <a:lnTo>
                    <a:pt x="72" y="1"/>
                  </a:lnTo>
                  <a:cubicBezTo>
                    <a:pt x="69" y="1"/>
                    <a:pt x="66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Freeform 3">
            <a:extLst>
              <a:ext uri="{FF2B5EF4-FFF2-40B4-BE49-F238E27FC236}">
                <a16:creationId xmlns:a16="http://schemas.microsoft.com/office/drawing/2014/main" id="{75916815-63E8-16F9-56D1-A71931D7B339}"/>
              </a:ext>
            </a:extLst>
          </p:cNvPr>
          <p:cNvSpPr/>
          <p:nvPr/>
        </p:nvSpPr>
        <p:spPr>
          <a:xfrm>
            <a:off x="529020" y="2518210"/>
            <a:ext cx="4288368" cy="1982228"/>
          </a:xfrm>
          <a:custGeom>
            <a:avLst/>
            <a:gdLst/>
            <a:ahLst/>
            <a:cxnLst/>
            <a:rect l="l" t="t" r="r" b="b"/>
            <a:pathLst>
              <a:path w="8579231" h="5156665">
                <a:moveTo>
                  <a:pt x="0" y="0"/>
                </a:moveTo>
                <a:lnTo>
                  <a:pt x="8579231" y="0"/>
                </a:lnTo>
                <a:lnTo>
                  <a:pt x="8579231" y="5156666"/>
                </a:lnTo>
                <a:lnTo>
                  <a:pt x="0" y="51566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300"/>
                      </a14:imgEffect>
                      <a14:imgEffect>
                        <a14:saturation sat="142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 Distribution</a:t>
            </a:r>
            <a:endParaRPr/>
          </a:p>
        </p:txBody>
      </p:sp>
      <p:sp>
        <p:nvSpPr>
          <p:cNvPr id="723" name="Google Shape;723;p31"/>
          <p:cNvSpPr txBox="1">
            <a:spLocks noGrp="1"/>
          </p:cNvSpPr>
          <p:nvPr>
            <p:ph type="subTitle" idx="1"/>
          </p:nvPr>
        </p:nvSpPr>
        <p:spPr>
          <a:xfrm>
            <a:off x="555689" y="1218073"/>
            <a:ext cx="6433104" cy="14943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/>
              <a:t>Leading Customer Base:</a:t>
            </a:r>
            <a:r>
              <a:rPr lang="en-US"/>
              <a:t> The United States has the largest number of customers, followed by Canada, France, Brazil, and Germany.</a:t>
            </a:r>
          </a:p>
          <a:p>
            <a:pPr marL="152400" indent="0"/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Emerging Markets:</a:t>
            </a:r>
            <a:r>
              <a:rPr lang="en-US"/>
              <a:t> Countries such as Portugal, India, Spain, Belgium, Argentina, and Norway have a limited customer base, with only 1 or 2 customers in each.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7" name="Google Shape;727;p31"/>
          <p:cNvGrpSpPr/>
          <p:nvPr/>
        </p:nvGrpSpPr>
        <p:grpSpPr>
          <a:xfrm>
            <a:off x="5930137" y="1641671"/>
            <a:ext cx="7597486" cy="7597564"/>
            <a:chOff x="4764920" y="782326"/>
            <a:chExt cx="4765106" cy="4765156"/>
          </a:xfrm>
        </p:grpSpPr>
        <p:sp>
          <p:nvSpPr>
            <p:cNvPr id="728" name="Google Shape;728;p31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1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1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1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BECD8B7C-A174-0C73-D9EA-990CEE9E6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687" y="2534213"/>
            <a:ext cx="4552584" cy="22286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2"/>
          <p:cNvSpPr txBox="1">
            <a:spLocks noGrp="1"/>
          </p:cNvSpPr>
          <p:nvPr>
            <p:ph type="title"/>
          </p:nvPr>
        </p:nvSpPr>
        <p:spPr>
          <a:xfrm>
            <a:off x="449655" y="45007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Top-selling Tracks</a:t>
            </a:r>
            <a:endParaRPr/>
          </a:p>
        </p:txBody>
      </p:sp>
      <p:sp>
        <p:nvSpPr>
          <p:cNvPr id="757" name="Google Shape;757;p32"/>
          <p:cNvSpPr txBox="1">
            <a:spLocks noGrp="1"/>
          </p:cNvSpPr>
          <p:nvPr>
            <p:ph type="subTitle" idx="1"/>
          </p:nvPr>
        </p:nvSpPr>
        <p:spPr>
          <a:xfrm>
            <a:off x="378094" y="1209359"/>
            <a:ext cx="7557308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/>
              <a:t>Top Track:</a:t>
            </a:r>
            <a:r>
              <a:rPr lang="en-US"/>
              <a:t> "War Pigs" stands out with 247 sales, showcasing its widespread global popularity.</a:t>
            </a:r>
          </a:p>
          <a:p>
            <a:pPr marL="152400" indent="0"/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Strong Demand for Hits:</a:t>
            </a:r>
            <a:r>
              <a:rPr lang="en-US"/>
              <a:t> Tracks like "Hey Joe," "Are You Experienced?," and "Third Stone From The Sun" also perform exceptionally well, with sales ranging from 149 to 177, reflecting a robust and resonant collection of music.</a:t>
            </a:r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E9FE4458-FDC0-1C3A-E282-F6F9E2A2C6BF}"/>
              </a:ext>
            </a:extLst>
          </p:cNvPr>
          <p:cNvSpPr/>
          <p:nvPr/>
        </p:nvSpPr>
        <p:spPr>
          <a:xfrm>
            <a:off x="922351" y="2350842"/>
            <a:ext cx="4738978" cy="2486526"/>
          </a:xfrm>
          <a:custGeom>
            <a:avLst/>
            <a:gdLst/>
            <a:ahLst/>
            <a:cxnLst/>
            <a:rect l="l" t="t" r="r" b="b"/>
            <a:pathLst>
              <a:path w="9078405" h="5456701">
                <a:moveTo>
                  <a:pt x="0" y="0"/>
                </a:moveTo>
                <a:lnTo>
                  <a:pt x="9078405" y="0"/>
                </a:lnTo>
                <a:lnTo>
                  <a:pt x="9078405" y="5456701"/>
                </a:lnTo>
                <a:lnTo>
                  <a:pt x="0" y="54567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6608"/>
                      </a14:imgEffect>
                      <a14:imgEffect>
                        <a14:saturation sat="305000"/>
                      </a14:imgEffect>
                      <a14:imgEffect>
                        <a14:brightnessContrast contrast="-14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accent1">
                <a:lumMod val="10000"/>
              </a:schemeClr>
            </a:solidFill>
          </a:ln>
          <a:effectLst/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3"/>
          <p:cNvSpPr txBox="1">
            <a:spLocks noGrp="1"/>
          </p:cNvSpPr>
          <p:nvPr>
            <p:ph type="title"/>
          </p:nvPr>
        </p:nvSpPr>
        <p:spPr>
          <a:xfrm>
            <a:off x="362972" y="422454"/>
            <a:ext cx="7704000" cy="9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purchases based on location</a:t>
            </a:r>
            <a:endParaRPr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87C74FE1-239C-AA2E-88A4-D885C6CF989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62972" y="1417854"/>
            <a:ext cx="6595433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Czech Republic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has the highest average spending per customer at 136.62.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USA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has the most customers (13) but a lower average spending per customer at 80.04.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Ireland, Spain, Chile, Portugal, and Australia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each have only one customer with varying spending.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Brazil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has a relatively higher number of customers (5) with an average spending of 85.54.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B3F4371-3EB8-CAF3-A5B5-0640E6E7A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0604" y="2978718"/>
            <a:ext cx="3912042" cy="205346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cord Player Brand Pitch Deck by Slidesgo">
  <a:themeElements>
    <a:clrScheme name="Simple Light">
      <a:dk1>
        <a:srgbClr val="2E2E2E"/>
      </a:dk1>
      <a:lt1>
        <a:srgbClr val="E7E7E7"/>
      </a:lt1>
      <a:dk2>
        <a:srgbClr val="806B49"/>
      </a:dk2>
      <a:lt2>
        <a:srgbClr val="B3A47D"/>
      </a:lt2>
      <a:accent1>
        <a:srgbClr val="E9ECCF"/>
      </a:accent1>
      <a:accent2>
        <a:srgbClr val="B1C9AE"/>
      </a:accent2>
      <a:accent3>
        <a:srgbClr val="AF4C47"/>
      </a:accent3>
      <a:accent4>
        <a:srgbClr val="AAAAAA"/>
      </a:accent4>
      <a:accent5>
        <a:srgbClr val="FFFFFF"/>
      </a:accent5>
      <a:accent6>
        <a:srgbClr val="FFFFFF"/>
      </a:accent6>
      <a:hlink>
        <a:srgbClr val="2E2E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1347</Words>
  <Application>Microsoft Office PowerPoint</Application>
  <PresentationFormat>On-screen Show (16:9)</PresentationFormat>
  <Paragraphs>110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Anaheim</vt:lpstr>
      <vt:lpstr>Alfa Slab One</vt:lpstr>
      <vt:lpstr>Open Sans</vt:lpstr>
      <vt:lpstr>PT Sans</vt:lpstr>
      <vt:lpstr>Elephant</vt:lpstr>
      <vt:lpstr>Nunito Light</vt:lpstr>
      <vt:lpstr>Arial</vt:lpstr>
      <vt:lpstr>Bebas Neue</vt:lpstr>
      <vt:lpstr>Open Sans Light</vt:lpstr>
      <vt:lpstr>Record Player Brand Pitch Deck by Slidesgo</vt:lpstr>
      <vt:lpstr>Chinook  Music store  Analysis</vt:lpstr>
      <vt:lpstr>Agenda</vt:lpstr>
      <vt:lpstr>Problem Statement</vt:lpstr>
      <vt:lpstr>Database Schema</vt:lpstr>
      <vt:lpstr>Dataset Description</vt:lpstr>
      <vt:lpstr>Yearly track sales analysis</vt:lpstr>
      <vt:lpstr>Demographic Distribution</vt:lpstr>
      <vt:lpstr>Global Top-selling Tracks</vt:lpstr>
      <vt:lpstr>Customer purchases based on location</vt:lpstr>
      <vt:lpstr>PowerPoint Presentation</vt:lpstr>
      <vt:lpstr>Genre popularity analysis</vt:lpstr>
      <vt:lpstr>Comparing USA music preference with global trends</vt:lpstr>
      <vt:lpstr>Top 10 customers with highest revenues</vt:lpstr>
      <vt:lpstr>Key strategies to maximize music sales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Sakthi</dc:creator>
  <cp:lastModifiedBy>Sakthi Ganesh</cp:lastModifiedBy>
  <cp:revision>1</cp:revision>
  <dcterms:modified xsi:type="dcterms:W3CDTF">2024-12-22T15:10:46Z</dcterms:modified>
</cp:coreProperties>
</file>